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66" r:id="rId2"/>
    <p:sldId id="282" r:id="rId3"/>
    <p:sldId id="283" r:id="rId4"/>
    <p:sldId id="273" r:id="rId5"/>
    <p:sldId id="274" r:id="rId6"/>
    <p:sldId id="257" r:id="rId7"/>
    <p:sldId id="258" r:id="rId8"/>
    <p:sldId id="259" r:id="rId9"/>
    <p:sldId id="260" r:id="rId10"/>
    <p:sldId id="284" r:id="rId11"/>
    <p:sldId id="285" r:id="rId12"/>
    <p:sldId id="289" r:id="rId13"/>
    <p:sldId id="288" r:id="rId14"/>
    <p:sldId id="275" r:id="rId15"/>
    <p:sldId id="276" r:id="rId16"/>
    <p:sldId id="277" r:id="rId17"/>
    <p:sldId id="278" r:id="rId18"/>
    <p:sldId id="279" r:id="rId19"/>
    <p:sldId id="280" r:id="rId20"/>
    <p:sldId id="290" r:id="rId21"/>
    <p:sldId id="291" r:id="rId22"/>
    <p:sldId id="292" r:id="rId23"/>
    <p:sldId id="293" r:id="rId24"/>
    <p:sldId id="267" r:id="rId25"/>
    <p:sldId id="268" r:id="rId26"/>
    <p:sldId id="269" r:id="rId27"/>
    <p:sldId id="270" r:id="rId28"/>
    <p:sldId id="271" r:id="rId29"/>
    <p:sldId id="272" r:id="rId30"/>
    <p:sldId id="294" r:id="rId31"/>
    <p:sldId id="295" r:id="rId32"/>
    <p:sldId id="296" r:id="rId33"/>
    <p:sldId id="297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6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FC5DB-5BB3-4426-A397-D96F3A92B4C5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7F6F2-1C2D-4D94-BC4A-D14B6291B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5B9806-5E32-467E-BAFD-E7C46BA4E2CA}" type="slidenum">
              <a:rPr lang="ru-RU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D4BF95-2BF6-40C0-8F30-53691AA5FC4C}" type="slidenum">
              <a:rPr lang="ru-RU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513866-226D-4DB4-AE67-3BB56882385D}" type="slidenum">
              <a:rPr lang="ru-RU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0C696B-864D-4A8E-94C4-90468F8AF072}" type="slidenum">
              <a:rPr lang="ru-RU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688270-5D73-46F0-A231-385BEC9CDACD}" type="slidenum">
              <a:rPr lang="ru-RU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E31025-EF52-468E-A64B-D3D4FFDEA53D}" type="slidenum">
              <a:rPr lang="ru-RU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B42F63-AB39-46DE-8097-DDA8DA2517FB}" type="slidenum">
              <a:rPr lang="ru-RU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/>
            </a:lvl1pPr>
          </a:lstStyle>
          <a:p>
            <a:fld id="{C20C48E2-96B6-435E-8E09-4492986A2DAB}" type="datetimeFigureOut">
              <a:rPr lang="ru-RU"/>
              <a:pPr/>
              <a:t>10.10.2022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fld id="{2FDB51AE-85C3-48B3-882B-801C54B73C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B3DE9D-940F-4F69-B85C-408207DEFAEF}" type="datetimeFigureOut">
              <a:rPr lang="ru-RU"/>
              <a:pPr/>
              <a:t>10.10.2022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8E35B-D567-4140-A7D2-2A4FFA76F5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ACAD79-35A8-4555-8A5F-64DB20450EA2}" type="datetimeFigureOut">
              <a:rPr lang="ru-RU"/>
              <a:pPr/>
              <a:t>10.10.2022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691DE-CBDF-4354-B5FF-D81255FD91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4CB5B168-573F-476F-9BE2-FF62093E1D50}" type="datetimeFigureOut">
              <a:rPr lang="ru-RU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150A7-3993-478C-942C-D47A2B5D0D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7E062D6B-52EF-40AF-BD18-04B6E7FE9529}" type="datetimeFigureOut">
              <a:rPr lang="ru-RU"/>
              <a:pPr/>
              <a:t>10.10.2022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fld id="{BF2D150D-2FF0-4CAD-86E3-F183DF2EFB56}" type="slidenum">
              <a:rPr lang="ru-RU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4D77DC-A816-4CB6-8B2A-1216F6730CA9}" type="datetimeFigureOut">
              <a:rPr lang="ru-RU"/>
              <a:pPr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8E720-AFAD-44F6-A31B-4FBD74B8CC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fld id="{C01F0523-BDF8-4929-9A32-63654E717A07}" type="datetimeFigureOut">
              <a:rPr lang="ru-RU"/>
              <a:pPr/>
              <a:t>10.10.2022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>
              <a:defRPr/>
            </a:lvl1pPr>
          </a:lstStyle>
          <a:p>
            <a:fld id="{A6533339-A377-44F8-A4FB-CFA32D87D4FF}" type="slidenum">
              <a:rPr lang="ru-RU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5B0EC5-6BE1-4EE3-B765-C432FAD742BD}" type="datetimeFigureOut">
              <a:rPr lang="ru-RU"/>
              <a:pPr/>
              <a:t>10.10.2022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4914E-03BA-4000-A558-778864E5F6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54FF2-1D7C-4E5D-8F76-EDDFD6F6E9EA}" type="datetimeFigureOut">
              <a:rPr lang="ru-RU"/>
              <a:pPr/>
              <a:t>10.10.2022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E5E37-AD5E-4CA9-B259-352B4731BD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fld id="{08A9E833-B78E-4AE8-A877-7AE09FFC5755}" type="datetimeFigureOut">
              <a:rPr lang="ru-RU"/>
              <a:pPr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fld id="{84D92452-D233-47AB-A1F7-E45640E4E9DA}" type="slidenum">
              <a:rPr lang="ru-RU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fld id="{B4D3E329-DF77-474E-A352-66B19F858A9E}" type="datetimeFigureOut">
              <a:rPr lang="ru-RU"/>
              <a:pPr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>
              <a:defRPr sz="900"/>
            </a:lvl1pPr>
          </a:lstStyle>
          <a:p>
            <a:fld id="{5175B04C-AE57-4A55-A320-429908D68993}" type="slidenum">
              <a:rPr lang="ru-RU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entury Gothic" pitchFamily="34" charset="0"/>
              </a:defRPr>
            </a:lvl1pPr>
          </a:lstStyle>
          <a:p>
            <a:fld id="{29E2B90E-09F8-4C14-B8D0-280C2D68AA0F}" type="datetimeFigureOut">
              <a:rPr lang="ru-RU"/>
              <a:pPr/>
              <a:t>10.10.2022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entury Gothic" pitchFamily="34" charset="0"/>
              </a:defRPr>
            </a:lvl1pPr>
          </a:lstStyle>
          <a:p>
            <a:fld id="{F510620D-B3D5-4990-ADA1-D0D1D2BACCD0}" type="slidenum">
              <a:rPr lang="ru-RU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79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commons.wikimedia.org/wiki/File:Grimm's_Kinder-_und_Hausm%C3%A4rchen,_Erster_Theil_(1812).cover.jpg?uselang=ru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ru.wikipedia.org/wiki/%D0%A4%D0%B0%D0%B9%D0%BB:Das_deutsche_woerterbuch_erster_band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im0-tub.mail.ru/i?id=70763834&amp;tov=0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6.jpeg"/><Relationship Id="rId7" Type="http://schemas.openxmlformats.org/officeDocument/2006/relationships/hyperlink" Target="http://images.yandex.ru/yandsearch?p=0&amp;text=%D0%92%D0%B8%D0%BA%D1%82%D0%BE%D1%80%D0%B8%D0%BD%D1%8B%20%D0%BF%D0%BE%20%D1%81%D0%BA%D0%B0%D0%B7%D0%BA%D0%B5%20%D0%91%D1%80%D0%B0%D1%82%D1%8C%D0%B5%D0%B2%20%D0%93%D1%80%D0%B8%D0%BC%D0%BC%20%20%D0%97%D0%BE%D0%BB%D1%83%D1%88%D0%BA%D0%B0&amp;spsite=003-1172605&amp;img_url=www.ruskid.ru/uploads/posts/2008-10/thumbs/1225195456_361.gif&amp;rpt=simage" TargetMode="External"/><Relationship Id="rId2" Type="http://schemas.openxmlformats.org/officeDocument/2006/relationships/hyperlink" Target="http://images.yandex.ru/yandsearch?p=0&amp;ed=1&amp;text=%D0%92%D0%B8%D0%BA%D1%82%D0%BE%D1%80%D0%B8%D0%BD%D1%8B%20%D0%BF%D0%BE%20%D1%81%D0%BA%D0%B0%D0%B7%D0%BA%D0%B0%D0%BC%20%D0%91%D1%80%D0%B0%D1%82%D1%8C%D0%B5%D0%B2%20%D0%93%D1%80%D0%B8%D0%BC&amp;spsite=melkim.ru&amp;img_url=melkim.ru/uploads/posts/2009-04/1240944266_gorshochek_kashi_005.jpg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hyperlink" Target="http://images.yandex.ru/yandsearch?p=14&amp;ed=1&amp;text=%D0%92%D0%B8%D0%BA%D1%82%D0%BE%D1%80%D0%B8%D0%BD%D1%8B%20%D0%BF%D0%BE%20%D1%81%D0%BA%D0%B0%D0%B7%D0%BA%D0%B5%20%D0%91%D1%80%D0%B0%D1%82%D1%8C%D0%B5%D0%B2%20%D0%93%D1%80%D0%B8%D0%BC%D0%BC%20%D0%91%D1%80%D0%B5%D0%BC%D0%B5%D0%BD%D1%81%D0%BA%D0%B8%D0%B5%20%D0%BC%D1%83%D0%B7%D1%8B%D0%BA%D0%B0%D0%BD%D1%82%D1%8B&amp;spsite=multiplication.ru&amp;img_url=multiplication.ru/wp-content/uploads/2008/10/bremenskie2643.gif&amp;rpt=simage" TargetMode="Externa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http://im8-tub.mail.ru/i?id=21654193&amp;tov=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4800" b="1" dirty="0"/>
              <a:t>Великие немецкие сказочники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3077" name="Picture 5" descr="thumb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351" y="1641963"/>
            <a:ext cx="4254649" cy="52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9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28563"/>
            <a:ext cx="4189040" cy="512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 build="p"/>
      <p:bldP spid="717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sz="4400" b="1" dirty="0"/>
              <a:t>«</a:t>
            </a:r>
            <a:r>
              <a:rPr lang="ru-RU" sz="4400" b="1" dirty="0" err="1"/>
              <a:t>Де́тские</a:t>
            </a:r>
            <a:r>
              <a:rPr lang="ru-RU" sz="4400" b="1" dirty="0"/>
              <a:t> и </a:t>
            </a:r>
            <a:r>
              <a:rPr lang="ru-RU" sz="4400" b="1" dirty="0" err="1"/>
              <a:t>семе́йные</a:t>
            </a:r>
            <a:r>
              <a:rPr lang="ru-RU" sz="4400" b="1" dirty="0"/>
              <a:t> </a:t>
            </a:r>
            <a:r>
              <a:rPr lang="ru-RU" sz="4400" b="1" dirty="0" err="1"/>
              <a:t>ска́зки</a:t>
            </a:r>
            <a:r>
              <a:rPr lang="ru-RU" sz="4400" b="1" dirty="0"/>
              <a:t>»</a:t>
            </a:r>
            <a:endParaRPr lang="ru-RU" dirty="0"/>
          </a:p>
        </p:txBody>
      </p:sp>
      <p:pic>
        <p:nvPicPr>
          <p:cNvPr id="40962" name="Picture 2" descr="Grimm's Kinder- und Hausmärchen, Erster Theil (1812).cov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5"/>
            <a:ext cx="4180208" cy="5042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876800" y="1828800"/>
            <a:ext cx="4267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 — сборник сказок, собранных в немецких землях и литературно обработанных братьями </a:t>
            </a:r>
            <a:r>
              <a:rPr lang="ru-RU" sz="2400" b="1" dirty="0" err="1"/>
              <a:t>Якобом</a:t>
            </a:r>
            <a:r>
              <a:rPr lang="ru-RU" sz="2400" b="1" dirty="0"/>
              <a:t> и Вильгельмом </a:t>
            </a:r>
            <a:r>
              <a:rPr lang="ru-RU" sz="2400" b="1" dirty="0" err="1"/>
              <a:t>Гриммами</a:t>
            </a:r>
            <a:r>
              <a:rPr lang="ru-RU" sz="2400" b="1" dirty="0"/>
              <a:t>. Первоначально издан в 1812 году. В настоящее время известен под названием «</a:t>
            </a:r>
            <a:r>
              <a:rPr lang="ru-RU" sz="2400" b="1" dirty="0" err="1"/>
              <a:t>Ска́зки</a:t>
            </a:r>
            <a:r>
              <a:rPr lang="ru-RU" sz="2400" b="1" dirty="0"/>
              <a:t> </a:t>
            </a:r>
            <a:r>
              <a:rPr lang="ru-RU" sz="2400" b="1" dirty="0" err="1"/>
              <a:t>бра́тьев</a:t>
            </a:r>
            <a:r>
              <a:rPr lang="ru-RU" sz="2400" b="1" dirty="0"/>
              <a:t> Гримм».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0"/>
            <a:ext cx="4932040" cy="6858000"/>
          </a:xfrm>
        </p:spPr>
        <p:txBody>
          <a:bodyPr>
            <a:normAutofit fontScale="90000"/>
          </a:bodyPr>
          <a:lstStyle/>
          <a:p>
            <a:pPr algn="l"/>
            <a:br>
              <a:rPr lang="ru-RU" sz="2000" dirty="0"/>
            </a:br>
            <a:r>
              <a:rPr lang="ru-RU" sz="2400" b="1" dirty="0"/>
              <a:t>Мир знает братьев Гримм  как сказочников, но братья были и серьезными научными работниками, профессорами,  </a:t>
            </a:r>
            <a:br>
              <a:rPr lang="ru-RU" sz="2400" b="1" dirty="0"/>
            </a:br>
            <a:r>
              <a:rPr lang="ru-RU" sz="2400" b="1" dirty="0"/>
              <a:t>стали основателями немецкой филологии, первыми в Германии создали «Немецкую грамматику» и словарь немецкого языка, занимались политической и общественной деятельностью. </a:t>
            </a:r>
            <a:r>
              <a:rPr lang="ru-RU" sz="2000" b="1" dirty="0"/>
              <a:t> </a:t>
            </a:r>
            <a:br>
              <a:rPr lang="ru-RU" sz="2000" b="1" dirty="0"/>
            </a:br>
            <a:br>
              <a:rPr lang="ru-RU" sz="2000" b="1" dirty="0"/>
            </a:br>
            <a:r>
              <a:rPr lang="ru-RU" sz="2400" b="1" dirty="0"/>
              <a:t>Сказки братьев Гримм  были переведены на многие языки мира, в том числе и на русский язык 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590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-</a:t>
            </a:r>
          </a:p>
        </p:txBody>
      </p:sp>
      <p:pic>
        <p:nvPicPr>
          <p:cNvPr id="16386" name="Picture 2" descr="http://upload.wikimedia.org/wikipedia/ru/thumb/b/ba/Das_deutsche_woerterbuch_erster_band.JPG/450px-Das_deutsche_woerterbuch_erster_b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428625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94568" y="0"/>
            <a:ext cx="4377432" cy="769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Первое издание</a:t>
            </a:r>
          </a:p>
          <a:p>
            <a:pPr algn="ctr"/>
            <a:r>
              <a:rPr lang="ru-RU" sz="2200" b="1" dirty="0"/>
              <a:t> "Немецкого словаря"</a:t>
            </a:r>
          </a:p>
        </p:txBody>
      </p:sp>
      <p:pic>
        <p:nvPicPr>
          <p:cNvPr id="16388" name="Picture 4" descr="http://vuzer.info/_ld/161/055295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9803"/>
            <a:ext cx="2123728" cy="2778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0" name="Picture 6" descr="http://go1.imgsmail.ru/imgpreview?key=http%3A//darim.info/uploads/posts/2010-12/1292924936%5Fsg001.jpg&amp;mb=imgdb_preview_19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134219"/>
            <a:ext cx="2088232" cy="2723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2160240" cy="30223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573016"/>
            <a:ext cx="2199952" cy="31850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723516"/>
            <a:ext cx="2736304" cy="31344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" name="Picture 2" descr="Картинка 14 из 86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-1"/>
            <a:ext cx="2339752" cy="322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 «Бременские музыканты: По мотивам сказки Братьев Гримм &quot;Бременские музыканты&quot;»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5440" y="260649"/>
            <a:ext cx="280145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657225"/>
            <a:ext cx="8243887" cy="1314450"/>
          </a:xfrm>
        </p:spPr>
        <p:txBody>
          <a:bodyPr/>
          <a:lstStyle/>
          <a:p>
            <a:pPr eaLnBrk="1" hangingPunct="1">
              <a:defRPr/>
            </a:pPr>
            <a:endParaRPr lang="ru-RU" i="1" dirty="0">
              <a:solidFill>
                <a:srgbClr val="DB4C1F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4456112"/>
          </a:xfrm>
        </p:spPr>
        <p:txBody>
          <a:bodyPr/>
          <a:lstStyle/>
          <a:p>
            <a:pPr eaLnBrk="1" hangingPunct="1"/>
            <a:endParaRPr lang="ru-RU" i="1" dirty="0">
              <a:solidFill>
                <a:srgbClr val="FF6600"/>
              </a:solidFill>
            </a:endParaRPr>
          </a:p>
        </p:txBody>
      </p:sp>
      <p:pic>
        <p:nvPicPr>
          <p:cNvPr id="6148" name="Picture 4" descr="Беляночка и Розочка (Schneeweißchen und Rosenrot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0"/>
            <a:ext cx="2627784" cy="334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0" y="-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0" y="114300"/>
            <a:ext cx="9144000" cy="0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6157" name="Rectangle 18"/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effectLst/>
            </a:endParaRPr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0" y="3609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250825" y="450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0" y="5373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9415" name="Rectangle 23"/>
          <p:cNvSpPr>
            <a:spLocks noChangeArrowheads="1"/>
          </p:cNvSpPr>
          <p:nvPr/>
        </p:nvSpPr>
        <p:spPr bwMode="auto">
          <a:xfrm>
            <a:off x="0" y="647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9416" name="Rectangle 24"/>
          <p:cNvSpPr>
            <a:spLocks noChangeArrowheads="1"/>
          </p:cNvSpPr>
          <p:nvPr/>
        </p:nvSpPr>
        <p:spPr bwMode="auto">
          <a:xfrm>
            <a:off x="0" y="7134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164" name="Picture 25" descr="Сказки братьев Гримм. Золотой гус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9848"/>
            <a:ext cx="3275856" cy="327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ttp://im0-tub.mail.ru/i?id=70763834&amp;tov=0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395536" y="3418108"/>
            <a:ext cx="2592288" cy="343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337020"/>
            <a:ext cx="2448272" cy="35209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6" name="Picture 5" descr="i?id=29098733&amp;tov=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67736" y="3452211"/>
            <a:ext cx="2376264" cy="340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5301208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Памятник</a:t>
            </a:r>
          </a:p>
          <a:p>
            <a:pPr algn="ctr"/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братьям Гримм в  </a:t>
            </a:r>
            <a:r>
              <a:rPr lang="ru-RU" sz="44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Ханау</a:t>
            </a:r>
            <a:endParaRPr lang="ru-RU" sz="4400" dirty="0"/>
          </a:p>
        </p:txBody>
      </p:sp>
      <p:pic>
        <p:nvPicPr>
          <p:cNvPr id="4105" name="Picture 9" descr="http://www.dw.de/image/0,,961977_4,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5389" y="428604"/>
            <a:ext cx="6589995" cy="4872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547813" y="333375"/>
            <a:ext cx="604837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Отгадай сказку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graphicFrame>
        <p:nvGraphicFramePr>
          <p:cNvPr id="8316" name="Group 124"/>
          <p:cNvGraphicFramePr>
            <a:graphicFrameLocks noGrp="1"/>
          </p:cNvGraphicFramePr>
          <p:nvPr/>
        </p:nvGraphicFramePr>
        <p:xfrm>
          <a:off x="1571604" y="4299597"/>
          <a:ext cx="5892800" cy="701040"/>
        </p:xfrm>
        <a:graphic>
          <a:graphicData uri="http://schemas.openxmlformats.org/drawingml/2006/table">
            <a:tbl>
              <a:tblPr/>
              <a:tblGrid>
                <a:gridCol w="73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313" name="Group 121"/>
          <p:cNvGraphicFramePr>
            <a:graphicFrameLocks noGrp="1"/>
          </p:cNvGraphicFramePr>
          <p:nvPr/>
        </p:nvGraphicFramePr>
        <p:xfrm>
          <a:off x="2843213" y="5516563"/>
          <a:ext cx="3097212" cy="720725"/>
        </p:xfrm>
        <a:graphic>
          <a:graphicData uri="http://schemas.openxmlformats.org/drawingml/2006/table">
            <a:tbl>
              <a:tblPr/>
              <a:tblGrid>
                <a:gridCol w="77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293" name="WordArt 101"/>
          <p:cNvSpPr>
            <a:spLocks noChangeArrowheads="1" noChangeShapeType="1" noTextEdit="1"/>
          </p:cNvSpPr>
          <p:nvPr/>
        </p:nvSpPr>
        <p:spPr bwMode="auto">
          <a:xfrm>
            <a:off x="1763713" y="4437063"/>
            <a:ext cx="28733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г</a:t>
            </a:r>
          </a:p>
        </p:txBody>
      </p:sp>
      <p:sp>
        <p:nvSpPr>
          <p:cNvPr id="8296" name="WordArt 104"/>
          <p:cNvSpPr>
            <a:spLocks noChangeArrowheads="1" noChangeShapeType="1" noTextEdit="1"/>
          </p:cNvSpPr>
          <p:nvPr/>
        </p:nvSpPr>
        <p:spPr bwMode="auto">
          <a:xfrm>
            <a:off x="2411413" y="4437063"/>
            <a:ext cx="4318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8298" name="WordArt 106"/>
          <p:cNvSpPr>
            <a:spLocks noChangeArrowheads="1" noChangeShapeType="1" noTextEdit="1"/>
          </p:cNvSpPr>
          <p:nvPr/>
        </p:nvSpPr>
        <p:spPr bwMode="auto">
          <a:xfrm>
            <a:off x="3276600" y="4437063"/>
            <a:ext cx="3444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8300" name="WordArt 108"/>
          <p:cNvSpPr>
            <a:spLocks noChangeArrowheads="1" noChangeShapeType="1" noTextEdit="1"/>
          </p:cNvSpPr>
          <p:nvPr/>
        </p:nvSpPr>
        <p:spPr bwMode="auto">
          <a:xfrm>
            <a:off x="3924300" y="4437063"/>
            <a:ext cx="4318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ш</a:t>
            </a:r>
            <a:endParaRPr lang="ru-R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302" name="WordArt 110"/>
          <p:cNvSpPr>
            <a:spLocks noChangeArrowheads="1" noChangeShapeType="1" noTextEdit="1"/>
          </p:cNvSpPr>
          <p:nvPr/>
        </p:nvSpPr>
        <p:spPr bwMode="auto">
          <a:xfrm>
            <a:off x="4643438" y="4437063"/>
            <a:ext cx="43338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8304" name="WordArt 112"/>
          <p:cNvSpPr>
            <a:spLocks noChangeArrowheads="1" noChangeShapeType="1" noTextEdit="1"/>
          </p:cNvSpPr>
          <p:nvPr/>
        </p:nvSpPr>
        <p:spPr bwMode="auto">
          <a:xfrm>
            <a:off x="5508625" y="4437063"/>
            <a:ext cx="28733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ч</a:t>
            </a:r>
          </a:p>
        </p:txBody>
      </p:sp>
      <p:sp>
        <p:nvSpPr>
          <p:cNvPr id="8306" name="WordArt 114"/>
          <p:cNvSpPr>
            <a:spLocks noChangeArrowheads="1" noChangeShapeType="1" noTextEdit="1"/>
          </p:cNvSpPr>
          <p:nvPr/>
        </p:nvSpPr>
        <p:spPr bwMode="auto">
          <a:xfrm>
            <a:off x="6156325" y="4437063"/>
            <a:ext cx="36036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8308" name="WordArt 116"/>
          <p:cNvSpPr>
            <a:spLocks noChangeArrowheads="1" noChangeShapeType="1" noTextEdit="1"/>
          </p:cNvSpPr>
          <p:nvPr/>
        </p:nvSpPr>
        <p:spPr bwMode="auto">
          <a:xfrm>
            <a:off x="6948488" y="4437063"/>
            <a:ext cx="28733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8310" name="WordArt 118"/>
          <p:cNvSpPr>
            <a:spLocks noChangeArrowheads="1" noChangeShapeType="1" noTextEdit="1"/>
          </p:cNvSpPr>
          <p:nvPr/>
        </p:nvSpPr>
        <p:spPr bwMode="auto">
          <a:xfrm>
            <a:off x="3059113" y="5661025"/>
            <a:ext cx="28733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8311" name="WordArt 119"/>
          <p:cNvSpPr>
            <a:spLocks noChangeArrowheads="1" noChangeShapeType="1" noTextEdit="1"/>
          </p:cNvSpPr>
          <p:nvPr/>
        </p:nvSpPr>
        <p:spPr bwMode="auto">
          <a:xfrm>
            <a:off x="4572000" y="5661025"/>
            <a:ext cx="4318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ш</a:t>
            </a:r>
          </a:p>
        </p:txBody>
      </p:sp>
      <p:sp>
        <p:nvSpPr>
          <p:cNvPr id="8312" name="WordArt 120"/>
          <p:cNvSpPr>
            <a:spLocks noChangeArrowheads="1" noChangeShapeType="1" noTextEdit="1"/>
          </p:cNvSpPr>
          <p:nvPr/>
        </p:nvSpPr>
        <p:spPr bwMode="auto">
          <a:xfrm>
            <a:off x="3779838" y="5661025"/>
            <a:ext cx="360362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8314" name="WordArt 122"/>
          <p:cNvSpPr>
            <a:spLocks noChangeArrowheads="1" noChangeShapeType="1" noTextEdit="1"/>
          </p:cNvSpPr>
          <p:nvPr/>
        </p:nvSpPr>
        <p:spPr bwMode="auto">
          <a:xfrm>
            <a:off x="5364163" y="5661025"/>
            <a:ext cx="360362" cy="446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и</a:t>
            </a:r>
          </a:p>
        </p:txBody>
      </p:sp>
      <p:pic>
        <p:nvPicPr>
          <p:cNvPr id="8317" name="Picture 125" descr="42731_orig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285860"/>
            <a:ext cx="5135262" cy="3054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293" grpId="0" animBg="1"/>
      <p:bldP spid="8296" grpId="0" animBg="1"/>
      <p:bldP spid="8298" grpId="0" animBg="1"/>
      <p:bldP spid="8300" grpId="0" animBg="1"/>
      <p:bldP spid="8302" grpId="0" animBg="1"/>
      <p:bldP spid="8304" grpId="0" animBg="1"/>
      <p:bldP spid="8306" grpId="0" animBg="1"/>
      <p:bldP spid="8308" grpId="0" animBg="1"/>
      <p:bldP spid="8310" grpId="0" animBg="1"/>
      <p:bldP spid="8311" grpId="0" animBg="1"/>
      <p:bldP spid="8312" grpId="0" animBg="1"/>
      <p:bldP spid="83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e2f4f7dd34611348427fbbdb5f0ab5625f48aa706674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5" y="620712"/>
            <a:ext cx="5592784" cy="4194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0306" name="Group 66"/>
          <p:cNvGraphicFramePr>
            <a:graphicFrameLocks noGrp="1"/>
          </p:cNvGraphicFramePr>
          <p:nvPr/>
        </p:nvGraphicFramePr>
        <p:xfrm>
          <a:off x="971550" y="5300663"/>
          <a:ext cx="7056438" cy="720725"/>
        </p:xfrm>
        <a:graphic>
          <a:graphicData uri="http://schemas.openxmlformats.org/drawingml/2006/table">
            <a:tbl>
              <a:tblPr/>
              <a:tblGrid>
                <a:gridCol w="706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8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32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64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308" name="WordArt 68"/>
          <p:cNvSpPr>
            <a:spLocks noChangeArrowheads="1" noChangeShapeType="1" noTextEdit="1"/>
          </p:cNvSpPr>
          <p:nvPr/>
        </p:nvSpPr>
        <p:spPr bwMode="auto">
          <a:xfrm>
            <a:off x="1187450" y="5373688"/>
            <a:ext cx="3603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10310" name="WordArt 70"/>
          <p:cNvSpPr>
            <a:spLocks noChangeArrowheads="1" noChangeShapeType="1" noTextEdit="1"/>
          </p:cNvSpPr>
          <p:nvPr/>
        </p:nvSpPr>
        <p:spPr bwMode="auto">
          <a:xfrm>
            <a:off x="1835150" y="5373688"/>
            <a:ext cx="433388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10311" name="WordArt 71"/>
          <p:cNvSpPr>
            <a:spLocks noChangeArrowheads="1" noChangeShapeType="1" noTextEdit="1"/>
          </p:cNvSpPr>
          <p:nvPr/>
        </p:nvSpPr>
        <p:spPr bwMode="auto">
          <a:xfrm>
            <a:off x="2555875" y="5373688"/>
            <a:ext cx="4318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л</a:t>
            </a:r>
          </a:p>
        </p:txBody>
      </p:sp>
      <p:sp>
        <p:nvSpPr>
          <p:cNvPr id="10312" name="WordArt 72"/>
          <p:cNvSpPr>
            <a:spLocks noChangeArrowheads="1" noChangeShapeType="1" noTextEdit="1"/>
          </p:cNvSpPr>
          <p:nvPr/>
        </p:nvSpPr>
        <p:spPr bwMode="auto">
          <a:xfrm>
            <a:off x="3276600" y="5373688"/>
            <a:ext cx="3587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10313" name="WordArt 73"/>
          <p:cNvSpPr>
            <a:spLocks noChangeArrowheads="1" noChangeShapeType="1" noTextEdit="1"/>
          </p:cNvSpPr>
          <p:nvPr/>
        </p:nvSpPr>
        <p:spPr bwMode="auto">
          <a:xfrm>
            <a:off x="3924300" y="5373688"/>
            <a:ext cx="3603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</a:t>
            </a:r>
          </a:p>
        </p:txBody>
      </p:sp>
      <p:sp>
        <p:nvSpPr>
          <p:cNvPr id="10314" name="WordArt 74"/>
          <p:cNvSpPr>
            <a:spLocks noChangeArrowheads="1" noChangeShapeType="1" noTextEdit="1"/>
          </p:cNvSpPr>
          <p:nvPr/>
        </p:nvSpPr>
        <p:spPr bwMode="auto">
          <a:xfrm>
            <a:off x="4643438" y="5373688"/>
            <a:ext cx="3603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10315" name="WordArt 75"/>
          <p:cNvSpPr>
            <a:spLocks noChangeArrowheads="1" noChangeShapeType="1" noTextEdit="1"/>
          </p:cNvSpPr>
          <p:nvPr/>
        </p:nvSpPr>
        <p:spPr bwMode="auto">
          <a:xfrm>
            <a:off x="5364163" y="5373688"/>
            <a:ext cx="433387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10316" name="WordArt 76"/>
          <p:cNvSpPr>
            <a:spLocks noChangeArrowheads="1" noChangeShapeType="1" noTextEdit="1"/>
          </p:cNvSpPr>
          <p:nvPr/>
        </p:nvSpPr>
        <p:spPr bwMode="auto">
          <a:xfrm>
            <a:off x="6011863" y="5373688"/>
            <a:ext cx="5048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ж</a:t>
            </a:r>
          </a:p>
        </p:txBody>
      </p:sp>
      <p:sp>
        <p:nvSpPr>
          <p:cNvPr id="10317" name="WordArt 77"/>
          <p:cNvSpPr>
            <a:spLocks noChangeArrowheads="1" noChangeShapeType="1" noTextEdit="1"/>
          </p:cNvSpPr>
          <p:nvPr/>
        </p:nvSpPr>
        <p:spPr bwMode="auto">
          <a:xfrm>
            <a:off x="6804025" y="5373688"/>
            <a:ext cx="3603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10318" name="WordArt 78"/>
          <p:cNvSpPr>
            <a:spLocks noChangeArrowheads="1" noChangeShapeType="1" noTextEdit="1"/>
          </p:cNvSpPr>
          <p:nvPr/>
        </p:nvSpPr>
        <p:spPr bwMode="auto">
          <a:xfrm>
            <a:off x="7524750" y="5373688"/>
            <a:ext cx="3603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8" grpId="0" animBg="1"/>
      <p:bldP spid="10310" grpId="0" animBg="1"/>
      <p:bldP spid="10311" grpId="0" animBg="1"/>
      <p:bldP spid="10312" grpId="0" animBg="1"/>
      <p:bldP spid="10313" grpId="0" animBg="1"/>
      <p:bldP spid="10314" grpId="0" animBg="1"/>
      <p:bldP spid="10315" grpId="0" animBg="1"/>
      <p:bldP spid="10316" grpId="0" animBg="1"/>
      <p:bldP spid="10317" grpId="0" animBg="1"/>
      <p:bldP spid="103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book_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28604"/>
            <a:ext cx="6381773" cy="3602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383" name="Group 119"/>
          <p:cNvGraphicFramePr>
            <a:graphicFrameLocks noGrp="1"/>
          </p:cNvGraphicFramePr>
          <p:nvPr/>
        </p:nvGraphicFramePr>
        <p:xfrm>
          <a:off x="468313" y="4365625"/>
          <a:ext cx="4535487" cy="719138"/>
        </p:xfrm>
        <a:graphic>
          <a:graphicData uri="http://schemas.openxmlformats.org/drawingml/2006/table">
            <a:tbl>
              <a:tblPr/>
              <a:tblGrid>
                <a:gridCol w="75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366" name="Group 102"/>
          <p:cNvGraphicFramePr>
            <a:graphicFrameLocks noGrp="1"/>
          </p:cNvGraphicFramePr>
          <p:nvPr/>
        </p:nvGraphicFramePr>
        <p:xfrm>
          <a:off x="2051050" y="5445125"/>
          <a:ext cx="6481763" cy="720725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367" name="WordArt 103"/>
          <p:cNvSpPr>
            <a:spLocks noChangeArrowheads="1" noChangeShapeType="1" noTextEdit="1"/>
          </p:cNvSpPr>
          <p:nvPr/>
        </p:nvSpPr>
        <p:spPr bwMode="auto">
          <a:xfrm>
            <a:off x="684213" y="4437063"/>
            <a:ext cx="401637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</a:t>
            </a:r>
          </a:p>
        </p:txBody>
      </p:sp>
      <p:sp>
        <p:nvSpPr>
          <p:cNvPr id="11368" name="WordArt 104"/>
          <p:cNvSpPr>
            <a:spLocks noChangeArrowheads="1" noChangeShapeType="1" noTextEdit="1"/>
          </p:cNvSpPr>
          <p:nvPr/>
        </p:nvSpPr>
        <p:spPr bwMode="auto">
          <a:xfrm>
            <a:off x="1403350" y="4437063"/>
            <a:ext cx="4318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11369" name="WordArt 105"/>
          <p:cNvSpPr>
            <a:spLocks noChangeArrowheads="1" noChangeShapeType="1" noTextEdit="1"/>
          </p:cNvSpPr>
          <p:nvPr/>
        </p:nvSpPr>
        <p:spPr bwMode="auto">
          <a:xfrm>
            <a:off x="2124075" y="4437063"/>
            <a:ext cx="3857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м</a:t>
            </a:r>
          </a:p>
        </p:txBody>
      </p:sp>
      <p:sp>
        <p:nvSpPr>
          <p:cNvPr id="11370" name="WordArt 106"/>
          <p:cNvSpPr>
            <a:spLocks noChangeArrowheads="1" noChangeShapeType="1" noTextEdit="1"/>
          </p:cNvSpPr>
          <p:nvPr/>
        </p:nvSpPr>
        <p:spPr bwMode="auto">
          <a:xfrm>
            <a:off x="2916238" y="4437063"/>
            <a:ext cx="3603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11371" name="WordArt 107"/>
          <p:cNvSpPr>
            <a:spLocks noChangeArrowheads="1" noChangeShapeType="1" noTextEdit="1"/>
          </p:cNvSpPr>
          <p:nvPr/>
        </p:nvSpPr>
        <p:spPr bwMode="auto">
          <a:xfrm>
            <a:off x="3708400" y="4437063"/>
            <a:ext cx="3587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11372" name="WordArt 108"/>
          <p:cNvSpPr>
            <a:spLocks noChangeArrowheads="1" noChangeShapeType="1" noTextEdit="1"/>
          </p:cNvSpPr>
          <p:nvPr/>
        </p:nvSpPr>
        <p:spPr bwMode="auto">
          <a:xfrm>
            <a:off x="4500563" y="4437063"/>
            <a:ext cx="3587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11373" name="WordArt 109"/>
          <p:cNvSpPr>
            <a:spLocks noChangeArrowheads="1" noChangeShapeType="1" noTextEdit="1"/>
          </p:cNvSpPr>
          <p:nvPr/>
        </p:nvSpPr>
        <p:spPr bwMode="auto">
          <a:xfrm>
            <a:off x="2268538" y="5516563"/>
            <a:ext cx="300037" cy="60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х</a:t>
            </a:r>
          </a:p>
        </p:txBody>
      </p:sp>
      <p:sp>
        <p:nvSpPr>
          <p:cNvPr id="11374" name="WordArt 110"/>
          <p:cNvSpPr>
            <a:spLocks noChangeArrowheads="1" noChangeShapeType="1" noTextEdit="1"/>
          </p:cNvSpPr>
          <p:nvPr/>
        </p:nvSpPr>
        <p:spPr bwMode="auto">
          <a:xfrm>
            <a:off x="3708400" y="5516563"/>
            <a:ext cx="358775" cy="60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11375" name="WordArt 111"/>
          <p:cNvSpPr>
            <a:spLocks noChangeArrowheads="1" noChangeShapeType="1" noTextEdit="1"/>
          </p:cNvSpPr>
          <p:nvPr/>
        </p:nvSpPr>
        <p:spPr bwMode="auto">
          <a:xfrm>
            <a:off x="3059113" y="5516563"/>
            <a:ext cx="288925" cy="60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11377" name="WordArt 113"/>
          <p:cNvSpPr>
            <a:spLocks noChangeArrowheads="1" noChangeShapeType="1" noTextEdit="1"/>
          </p:cNvSpPr>
          <p:nvPr/>
        </p:nvSpPr>
        <p:spPr bwMode="auto">
          <a:xfrm>
            <a:off x="4427538" y="5516563"/>
            <a:ext cx="3603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11378" name="WordArt 114"/>
          <p:cNvSpPr>
            <a:spLocks noChangeArrowheads="1" noChangeShapeType="1" noTextEdit="1"/>
          </p:cNvSpPr>
          <p:nvPr/>
        </p:nvSpPr>
        <p:spPr bwMode="auto">
          <a:xfrm>
            <a:off x="5148263" y="5516563"/>
            <a:ext cx="3603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11379" name="WordArt 115"/>
          <p:cNvSpPr>
            <a:spLocks noChangeArrowheads="1" noChangeShapeType="1" noTextEdit="1"/>
          </p:cNvSpPr>
          <p:nvPr/>
        </p:nvSpPr>
        <p:spPr bwMode="auto">
          <a:xfrm>
            <a:off x="5867400" y="5516563"/>
            <a:ext cx="360363" cy="60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11380" name="WordArt 116"/>
          <p:cNvSpPr>
            <a:spLocks noChangeArrowheads="1" noChangeShapeType="1" noTextEdit="1"/>
          </p:cNvSpPr>
          <p:nvPr/>
        </p:nvSpPr>
        <p:spPr bwMode="auto">
          <a:xfrm>
            <a:off x="7235825" y="5516563"/>
            <a:ext cx="4318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11381" name="WordArt 117"/>
          <p:cNvSpPr>
            <a:spLocks noChangeArrowheads="1" noChangeShapeType="1" noTextEdit="1"/>
          </p:cNvSpPr>
          <p:nvPr/>
        </p:nvSpPr>
        <p:spPr bwMode="auto">
          <a:xfrm>
            <a:off x="6588125" y="5516563"/>
            <a:ext cx="360363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ц</a:t>
            </a:r>
          </a:p>
        </p:txBody>
      </p:sp>
      <p:sp>
        <p:nvSpPr>
          <p:cNvPr id="11382" name="WordArt 118"/>
          <p:cNvSpPr>
            <a:spLocks noChangeArrowheads="1" noChangeShapeType="1" noTextEdit="1"/>
          </p:cNvSpPr>
          <p:nvPr/>
        </p:nvSpPr>
        <p:spPr bwMode="auto">
          <a:xfrm>
            <a:off x="8027988" y="5516563"/>
            <a:ext cx="3206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" grpId="0" animBg="1"/>
      <p:bldP spid="11368" grpId="0" animBg="1"/>
      <p:bldP spid="11369" grpId="0" animBg="1"/>
      <p:bldP spid="11370" grpId="0" animBg="1"/>
      <p:bldP spid="11371" grpId="0" animBg="1"/>
      <p:bldP spid="11372" grpId="0" animBg="1"/>
      <p:bldP spid="11373" grpId="0" animBg="1"/>
      <p:bldP spid="11374" grpId="0" animBg="1"/>
      <p:bldP spid="11375" grpId="0" animBg="1"/>
      <p:bldP spid="11377" grpId="0" animBg="1"/>
      <p:bldP spid="11378" grpId="0" animBg="1"/>
      <p:bldP spid="11379" grpId="0" animBg="1"/>
      <p:bldP spid="11380" grpId="0" animBg="1"/>
      <p:bldP spid="11381" grpId="0" animBg="1"/>
      <p:bldP spid="113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127479135431812646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57166"/>
            <a:ext cx="5449908" cy="408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401" name="Group 113"/>
          <p:cNvGraphicFramePr>
            <a:graphicFrameLocks noGrp="1"/>
          </p:cNvGraphicFramePr>
          <p:nvPr/>
        </p:nvGraphicFramePr>
        <p:xfrm>
          <a:off x="539750" y="4724400"/>
          <a:ext cx="5976938" cy="649288"/>
        </p:xfrm>
        <a:graphic>
          <a:graphicData uri="http://schemas.openxmlformats.org/drawingml/2006/table">
            <a:tbl>
              <a:tblPr/>
              <a:tblGrid>
                <a:gridCol w="665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51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51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51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416" name="Group 128"/>
          <p:cNvGraphicFramePr>
            <a:graphicFrameLocks noGrp="1"/>
          </p:cNvGraphicFramePr>
          <p:nvPr/>
        </p:nvGraphicFramePr>
        <p:xfrm>
          <a:off x="2627313" y="5661025"/>
          <a:ext cx="5976937" cy="647700"/>
        </p:xfrm>
        <a:graphic>
          <a:graphicData uri="http://schemas.openxmlformats.org/drawingml/2006/table">
            <a:tbl>
              <a:tblPr/>
              <a:tblGrid>
                <a:gridCol w="665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5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51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51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400" name="WordArt 112"/>
          <p:cNvSpPr>
            <a:spLocks noChangeArrowheads="1" noChangeShapeType="1" noTextEdit="1"/>
          </p:cNvSpPr>
          <p:nvPr/>
        </p:nvSpPr>
        <p:spPr bwMode="auto">
          <a:xfrm>
            <a:off x="684213" y="4797425"/>
            <a:ext cx="3587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м</a:t>
            </a:r>
          </a:p>
        </p:txBody>
      </p:sp>
      <p:sp>
        <p:nvSpPr>
          <p:cNvPr id="12402" name="WordArt 114"/>
          <p:cNvSpPr>
            <a:spLocks noChangeArrowheads="1" noChangeShapeType="1" noTextEdit="1"/>
          </p:cNvSpPr>
          <p:nvPr/>
        </p:nvSpPr>
        <p:spPr bwMode="auto">
          <a:xfrm>
            <a:off x="1403350" y="4797425"/>
            <a:ext cx="360363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12403" name="WordArt 115"/>
          <p:cNvSpPr>
            <a:spLocks noChangeArrowheads="1" noChangeShapeType="1" noTextEdit="1"/>
          </p:cNvSpPr>
          <p:nvPr/>
        </p:nvSpPr>
        <p:spPr bwMode="auto">
          <a:xfrm>
            <a:off x="2051050" y="4797425"/>
            <a:ext cx="360363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л</a:t>
            </a:r>
          </a:p>
        </p:txBody>
      </p:sp>
      <p:sp>
        <p:nvSpPr>
          <p:cNvPr id="12404" name="WordArt 116"/>
          <p:cNvSpPr>
            <a:spLocks noChangeArrowheads="1" noChangeShapeType="1" noTextEdit="1"/>
          </p:cNvSpPr>
          <p:nvPr/>
        </p:nvSpPr>
        <p:spPr bwMode="auto">
          <a:xfrm>
            <a:off x="2700338" y="4797425"/>
            <a:ext cx="358775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12405" name="WordArt 117"/>
          <p:cNvSpPr>
            <a:spLocks noChangeArrowheads="1" noChangeShapeType="1" noTextEdit="1"/>
          </p:cNvSpPr>
          <p:nvPr/>
        </p:nvSpPr>
        <p:spPr bwMode="auto">
          <a:xfrm>
            <a:off x="6011863" y="4797425"/>
            <a:ext cx="330200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12406" name="WordArt 118"/>
          <p:cNvSpPr>
            <a:spLocks noChangeArrowheads="1" noChangeShapeType="1" noTextEdit="1"/>
          </p:cNvSpPr>
          <p:nvPr/>
        </p:nvSpPr>
        <p:spPr bwMode="auto">
          <a:xfrm>
            <a:off x="3348038" y="4797425"/>
            <a:ext cx="360362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12407" name="WordArt 119"/>
          <p:cNvSpPr>
            <a:spLocks noChangeArrowheads="1" noChangeShapeType="1" noTextEdit="1"/>
          </p:cNvSpPr>
          <p:nvPr/>
        </p:nvSpPr>
        <p:spPr bwMode="auto">
          <a:xfrm>
            <a:off x="4067175" y="4797425"/>
            <a:ext cx="36036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ь</a:t>
            </a:r>
          </a:p>
        </p:txBody>
      </p:sp>
      <p:sp>
        <p:nvSpPr>
          <p:cNvPr id="12408" name="WordArt 120"/>
          <p:cNvSpPr>
            <a:spLocks noChangeArrowheads="1" noChangeShapeType="1" noTextEdit="1"/>
          </p:cNvSpPr>
          <p:nvPr/>
        </p:nvSpPr>
        <p:spPr bwMode="auto">
          <a:xfrm>
            <a:off x="4716463" y="4797425"/>
            <a:ext cx="287337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12409" name="WordArt 121"/>
          <p:cNvSpPr>
            <a:spLocks noChangeArrowheads="1" noChangeShapeType="1" noTextEdit="1"/>
          </p:cNvSpPr>
          <p:nvPr/>
        </p:nvSpPr>
        <p:spPr bwMode="auto">
          <a:xfrm>
            <a:off x="5364163" y="4797425"/>
            <a:ext cx="360362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12410" name="WordArt 122"/>
          <p:cNvSpPr>
            <a:spLocks noChangeArrowheads="1" noChangeShapeType="1" noTextEdit="1"/>
          </p:cNvSpPr>
          <p:nvPr/>
        </p:nvSpPr>
        <p:spPr bwMode="auto">
          <a:xfrm>
            <a:off x="2771775" y="5734050"/>
            <a:ext cx="360363" cy="528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ч</a:t>
            </a:r>
          </a:p>
        </p:txBody>
      </p:sp>
      <p:sp>
        <p:nvSpPr>
          <p:cNvPr id="12412" name="WordArt 124"/>
          <p:cNvSpPr>
            <a:spLocks noChangeArrowheads="1" noChangeShapeType="1" noTextEdit="1"/>
          </p:cNvSpPr>
          <p:nvPr/>
        </p:nvSpPr>
        <p:spPr bwMode="auto">
          <a:xfrm>
            <a:off x="3419475" y="5734050"/>
            <a:ext cx="358775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12413" name="WordArt 125"/>
          <p:cNvSpPr>
            <a:spLocks noChangeArrowheads="1" noChangeShapeType="1" noTextEdit="1"/>
          </p:cNvSpPr>
          <p:nvPr/>
        </p:nvSpPr>
        <p:spPr bwMode="auto">
          <a:xfrm>
            <a:off x="4067175" y="5734050"/>
            <a:ext cx="360363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л</a:t>
            </a:r>
          </a:p>
        </p:txBody>
      </p:sp>
      <p:sp>
        <p:nvSpPr>
          <p:cNvPr id="12414" name="WordArt 126"/>
          <p:cNvSpPr>
            <a:spLocks noChangeArrowheads="1" noChangeShapeType="1" noTextEdit="1"/>
          </p:cNvSpPr>
          <p:nvPr/>
        </p:nvSpPr>
        <p:spPr bwMode="auto">
          <a:xfrm>
            <a:off x="4716463" y="5734050"/>
            <a:ext cx="43180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12415" name="WordArt 127"/>
          <p:cNvSpPr>
            <a:spLocks noChangeArrowheads="1" noChangeShapeType="1" noTextEdit="1"/>
          </p:cNvSpPr>
          <p:nvPr/>
        </p:nvSpPr>
        <p:spPr bwMode="auto">
          <a:xfrm>
            <a:off x="5435600" y="5734050"/>
            <a:ext cx="339725" cy="517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в</a:t>
            </a:r>
          </a:p>
        </p:txBody>
      </p:sp>
      <p:sp>
        <p:nvSpPr>
          <p:cNvPr id="12417" name="WordArt 129"/>
          <p:cNvSpPr>
            <a:spLocks noChangeArrowheads="1" noChangeShapeType="1" noTextEdit="1"/>
          </p:cNvSpPr>
          <p:nvPr/>
        </p:nvSpPr>
        <p:spPr bwMode="auto">
          <a:xfrm>
            <a:off x="6084888" y="5734050"/>
            <a:ext cx="358775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12418" name="WordArt 130"/>
          <p:cNvSpPr>
            <a:spLocks noChangeArrowheads="1" noChangeShapeType="1" noTextEdit="1"/>
          </p:cNvSpPr>
          <p:nvPr/>
        </p:nvSpPr>
        <p:spPr bwMode="auto">
          <a:xfrm>
            <a:off x="6732588" y="5734050"/>
            <a:ext cx="360362" cy="528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ч</a:t>
            </a:r>
          </a:p>
        </p:txBody>
      </p:sp>
      <p:sp>
        <p:nvSpPr>
          <p:cNvPr id="12419" name="WordArt 131"/>
          <p:cNvSpPr>
            <a:spLocks noChangeArrowheads="1" noChangeShapeType="1" noTextEdit="1"/>
          </p:cNvSpPr>
          <p:nvPr/>
        </p:nvSpPr>
        <p:spPr bwMode="auto">
          <a:xfrm>
            <a:off x="7451725" y="5734050"/>
            <a:ext cx="287338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12420" name="WordArt 132"/>
          <p:cNvSpPr>
            <a:spLocks noChangeArrowheads="1" noChangeShapeType="1" noTextEdit="1"/>
          </p:cNvSpPr>
          <p:nvPr/>
        </p:nvSpPr>
        <p:spPr bwMode="auto">
          <a:xfrm>
            <a:off x="8101013" y="5734050"/>
            <a:ext cx="360362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00" grpId="0" animBg="1"/>
      <p:bldP spid="12402" grpId="0" animBg="1"/>
      <p:bldP spid="12403" grpId="0" animBg="1"/>
      <p:bldP spid="12404" grpId="0" animBg="1"/>
      <p:bldP spid="12405" grpId="0" animBg="1"/>
      <p:bldP spid="12406" grpId="0" animBg="1"/>
      <p:bldP spid="12407" grpId="0" animBg="1"/>
      <p:bldP spid="12408" grpId="0" animBg="1"/>
      <p:bldP spid="12409" grpId="0" animBg="1"/>
      <p:bldP spid="12410" grpId="0" animBg="1"/>
      <p:bldP spid="12412" grpId="0" animBg="1"/>
      <p:bldP spid="12413" grpId="0" animBg="1"/>
      <p:bldP spid="12414" grpId="0" animBg="1"/>
      <p:bldP spid="12415" grpId="0" animBg="1"/>
      <p:bldP spid="12417" grpId="0" animBg="1"/>
      <p:bldP spid="12418" grpId="0" animBg="1"/>
      <p:bldP spid="12419" grpId="0" animBg="1"/>
      <p:bldP spid="124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f22f9e3e1f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3565525" cy="475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5143504" y="4786322"/>
            <a:ext cx="865187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428604"/>
            <a:ext cx="66437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kern="10" spc="-15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«</a:t>
            </a:r>
            <a:r>
              <a:rPr lang="ru-RU" sz="5400" b="1" kern="10" spc="-150" dirty="0" err="1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Бременские</a:t>
            </a:r>
            <a:endParaRPr lang="ru-RU" sz="5400" b="1" kern="10" spc="-150" dirty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r"/>
            <a:r>
              <a:rPr lang="ru-RU" sz="5400" b="1" kern="10" spc="-15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музыканты»</a:t>
            </a:r>
            <a:endParaRPr lang="ru-RU" sz="5400" b="1" spc="-15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18" grpId="1" animBg="1"/>
      <p:bldP spid="13318" grpId="2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600" y="2667000"/>
            <a:ext cx="3962400" cy="1935162"/>
          </a:xfrm>
        </p:spPr>
        <p:txBody>
          <a:bodyPr>
            <a:noAutofit/>
          </a:bodyPr>
          <a:lstStyle/>
          <a:p>
            <a:r>
              <a:rPr lang="ru-RU" b="1" dirty="0"/>
              <a:t>    </a:t>
            </a:r>
            <a:r>
              <a:rPr lang="ru-RU" b="1" dirty="0" err="1"/>
              <a:t>Якоб</a:t>
            </a:r>
            <a:r>
              <a:rPr lang="ru-RU" b="1" dirty="0"/>
              <a:t> Гримм (1785-1863) </a:t>
            </a:r>
            <a:br>
              <a:rPr lang="ru-RU" b="1" dirty="0"/>
            </a:br>
            <a:r>
              <a:rPr lang="ru-RU" b="1" dirty="0"/>
              <a:t>Вильгельм Гримм </a:t>
            </a:r>
            <a:br>
              <a:rPr lang="ru-RU" b="1" dirty="0"/>
            </a:br>
            <a:r>
              <a:rPr lang="ru-RU" b="1" dirty="0"/>
              <a:t>(1786-1859) </a:t>
            </a:r>
            <a:br>
              <a:rPr lang="ru-RU" b="1" dirty="0"/>
            </a:br>
            <a:endParaRPr lang="ru-RU" dirty="0"/>
          </a:p>
        </p:txBody>
      </p:sp>
      <p:pic>
        <p:nvPicPr>
          <p:cNvPr id="45058" name="Picture 2" descr="http://www.helpmammy.ru/images/risunki/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4953000" cy="6453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5565775" cy="103981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/>
              <a:t>По следам сказок</a:t>
            </a:r>
            <a:r>
              <a:rPr lang="ru-RU" dirty="0"/>
              <a:t>.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341438"/>
            <a:ext cx="8842375" cy="55165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 </a:t>
            </a:r>
            <a:r>
              <a:rPr lang="ru-RU" b="1" i="1" u="sng" dirty="0" err="1">
                <a:solidFill>
                  <a:srgbClr val="99FFCC"/>
                </a:solidFill>
              </a:rPr>
              <a:t>Бременские</a:t>
            </a:r>
            <a:r>
              <a:rPr lang="ru-RU" b="1" i="1" u="sng" dirty="0">
                <a:solidFill>
                  <a:srgbClr val="99FFCC"/>
                </a:solidFill>
              </a:rPr>
              <a:t> музыканты</a:t>
            </a:r>
            <a:r>
              <a:rPr lang="ru-RU" b="1" dirty="0">
                <a:solidFill>
                  <a:srgbClr val="99FFCC"/>
                </a:solidFill>
              </a:rPr>
              <a:t>.</a:t>
            </a:r>
          </a:p>
          <a:p>
            <a:pPr eaLnBrk="1" hangingPunct="1">
              <a:defRPr/>
            </a:pPr>
            <a:r>
              <a:rPr lang="ru-RU" b="1" dirty="0"/>
              <a:t>Назовите главных героев </a:t>
            </a:r>
          </a:p>
          <a:p>
            <a:pPr eaLnBrk="1" hangingPunct="1">
              <a:defRPr/>
            </a:pPr>
            <a:r>
              <a:rPr lang="ru-RU" b="1" dirty="0"/>
              <a:t>сказки? </a:t>
            </a:r>
          </a:p>
          <a:p>
            <a:pPr eaLnBrk="1" hangingPunct="1">
              <a:defRPr/>
            </a:pPr>
            <a:r>
              <a:rPr lang="ru-RU" b="1" dirty="0">
                <a:solidFill>
                  <a:srgbClr val="FF6600"/>
                </a:solidFill>
              </a:rPr>
              <a:t>(осел, собака, кот и петух)</a:t>
            </a:r>
          </a:p>
          <a:p>
            <a:pPr eaLnBrk="1" hangingPunct="1">
              <a:defRPr/>
            </a:pPr>
            <a:r>
              <a:rPr lang="ru-RU" b="1" dirty="0"/>
              <a:t>Какую работу они выполняли у своих хозяев? </a:t>
            </a:r>
          </a:p>
          <a:p>
            <a:pPr eaLnBrk="1" hangingPunct="1">
              <a:defRPr/>
            </a:pPr>
            <a:r>
              <a:rPr lang="ru-RU" b="1" dirty="0">
                <a:solidFill>
                  <a:srgbClr val="FF6600"/>
                </a:solidFill>
              </a:rPr>
              <a:t>(Осел работал на мельнице, собака охраняла дом, бегала за дичью, кот ловил крыс и мышей, петух своим петушиным криком будил своих хозяев) </a:t>
            </a:r>
          </a:p>
        </p:txBody>
      </p:sp>
      <p:pic>
        <p:nvPicPr>
          <p:cNvPr id="11268" name="Picture 4" descr="Бременские Музыканты - 2 Музыкальных сказки (на тему сказки братьев Гримм)[MP3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0"/>
            <a:ext cx="3348037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0"/>
            <a:ext cx="8540750" cy="6858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/>
              <a:t>А почему они ушли от хозяев? </a:t>
            </a:r>
          </a:p>
          <a:p>
            <a:pPr eaLnBrk="1" hangingPunct="1">
              <a:defRPr/>
            </a:pPr>
            <a:r>
              <a:rPr lang="ru-RU" b="1" dirty="0">
                <a:solidFill>
                  <a:srgbClr val="FF6600"/>
                </a:solidFill>
              </a:rPr>
              <a:t>(Хозяева их выгнали. Они состарились: ослик ослабел и не может таскать кули с мукой. Собака не может бегать за дичью, у кота зубы притупились, петушка хотят зарезать).</a:t>
            </a:r>
          </a:p>
          <a:p>
            <a:pPr eaLnBrk="1" hangingPunct="1">
              <a:defRPr/>
            </a:pPr>
            <a:r>
              <a:rPr lang="ru-RU" b="1" dirty="0"/>
              <a:t>Что стало с нашими героями, когда они встретились? Какая мечта у наших героев? </a:t>
            </a:r>
          </a:p>
          <a:p>
            <a:pPr eaLnBrk="1" hangingPunct="1">
              <a:defRPr/>
            </a:pPr>
            <a:r>
              <a:rPr lang="ru-RU" b="1" dirty="0">
                <a:solidFill>
                  <a:srgbClr val="FF6600"/>
                </a:solidFill>
              </a:rPr>
              <a:t>(Они хотят стать уличными музыкантами, будут петь, играть на музыкальных инструментах и зарабатывать себе на жизнь)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FF0066"/>
                </a:solidFill>
              </a:rPr>
              <a:t>Знаете ли вы сказки?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dirty="0"/>
              <a:t>В этой сказке трое неудавшихся друзей встречают преграду на своём пути.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rgbClr val="99FFCC"/>
                </a:solidFill>
              </a:rPr>
              <a:t>(Соломинка, уголь и боб)</a:t>
            </a:r>
          </a:p>
          <a:p>
            <a:pPr eaLnBrk="1" hangingPunct="1">
              <a:defRPr/>
            </a:pPr>
            <a:r>
              <a:rPr lang="ru-RU" sz="2800" b="1" dirty="0"/>
              <a:t>Несчастная девушка одна оказалась в лесу и была спасена маленькими человечками.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rgbClr val="99FFCC"/>
                </a:solidFill>
              </a:rPr>
              <a:t>(Белоснежка)</a:t>
            </a:r>
          </a:p>
          <a:p>
            <a:pPr eaLnBrk="1" hangingPunct="1">
              <a:defRPr/>
            </a:pPr>
            <a:r>
              <a:rPr lang="ru-RU" sz="2800" b="1" dirty="0"/>
              <a:t>В этой сказке каша затопила все улицы.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rgbClr val="99FFCC"/>
                </a:solidFill>
              </a:rPr>
              <a:t>(Горшочек каши)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i?id=125306677&amp;tov=8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476250"/>
            <a:ext cx="3348037" cy="2636838"/>
          </a:xfrm>
          <a:noFill/>
        </p:spPr>
      </p:pic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549275"/>
            <a:ext cx="29972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 descr="i?id=94135546&amp;tov=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4149725"/>
            <a:ext cx="273526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9" descr="i?id=100793509&amp;tov=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450" y="4049713"/>
            <a:ext cx="28813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755650" y="476250"/>
            <a:ext cx="360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343" name="Text Box 11"/>
          <p:cNvSpPr txBox="1">
            <a:spLocks noChangeArrowheads="1"/>
          </p:cNvSpPr>
          <p:nvPr/>
        </p:nvSpPr>
        <p:spPr bwMode="auto">
          <a:xfrm>
            <a:off x="8101013" y="40481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4344" name="Text Box 12"/>
          <p:cNvSpPr txBox="1">
            <a:spLocks noChangeArrowheads="1"/>
          </p:cNvSpPr>
          <p:nvPr/>
        </p:nvSpPr>
        <p:spPr bwMode="auto">
          <a:xfrm>
            <a:off x="827088" y="378936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4345" name="Text Box 13"/>
          <p:cNvSpPr txBox="1">
            <a:spLocks noChangeArrowheads="1"/>
          </p:cNvSpPr>
          <p:nvPr/>
        </p:nvSpPr>
        <p:spPr bwMode="auto">
          <a:xfrm>
            <a:off x="7164388" y="40767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4346" name="Text Box 14"/>
          <p:cNvSpPr txBox="1">
            <a:spLocks noChangeArrowheads="1"/>
          </p:cNvSpPr>
          <p:nvPr/>
        </p:nvSpPr>
        <p:spPr bwMode="auto">
          <a:xfrm>
            <a:off x="1816100" y="-36513"/>
            <a:ext cx="61259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/>
              <a:t>Из каких сказок эти сюжеты?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611188" y="3141663"/>
            <a:ext cx="19355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Горшочек каши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6827838" y="3213100"/>
            <a:ext cx="25092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Храбрый портняжка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1527175" y="3665538"/>
            <a:ext cx="15606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Белоснежка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5435600" y="3644900"/>
            <a:ext cx="29359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err="1"/>
              <a:t>Бременские</a:t>
            </a:r>
            <a:r>
              <a:rPr lang="ru-RU" b="1" dirty="0"/>
              <a:t> музыканты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5" grpId="0"/>
      <p:bldP spid="30736" grpId="0"/>
      <p:bldP spid="30737" grpId="0"/>
      <p:bldP spid="307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>
          <a:xfrm>
            <a:off x="1547813" y="3141663"/>
            <a:ext cx="7345362" cy="1314450"/>
          </a:xfrm>
        </p:spPr>
        <p:txBody>
          <a:bodyPr>
            <a:normAutofit fontScale="90000"/>
          </a:bodyPr>
          <a:lstStyle/>
          <a:p>
            <a:pPr eaLnBrk="1" hangingPunct="1">
              <a:buFontTx/>
              <a:buChar char="•"/>
              <a:defRPr/>
            </a:pPr>
            <a:r>
              <a:rPr lang="ru-RU" sz="8000" b="1" i="1" dirty="0">
                <a:solidFill>
                  <a:srgbClr val="9900CC"/>
                </a:solidFill>
              </a:rPr>
              <a:t>Назови героев сказки</a:t>
            </a:r>
          </a:p>
        </p:txBody>
      </p:sp>
      <p:pic>
        <p:nvPicPr>
          <p:cNvPr id="111621" name="Picture 5" descr="c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260350"/>
            <a:ext cx="19129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5 0.03492 L -0.12031 -0.1676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-101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 descr="i?id=17252423&amp;tov=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468" y="3170596"/>
            <a:ext cx="2484532" cy="328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2627313" y="5300663"/>
            <a:ext cx="4032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(Портной Ганс из сказки «Храбрый портняжка».)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1763713" y="333375"/>
            <a:ext cx="5040312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br>
              <a:rPr lang="ru-RU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ru-RU" sz="2400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Персонаж сказки братьев Гримм был обыкновенным человеком среднего роста, но сам он считал себя сильнее и храбрее всех людей на свете. Он даже не побоялся сразиться с настоящим великаном и, что самое интересное, победил его. Назовите имя персонажа и его профессию.</a:t>
            </a:r>
            <a:r>
              <a:rPr lang="ru-RU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ru-RU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i="1" dirty="0"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i?id=29098733&amp;tov=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483871"/>
            <a:ext cx="2987824" cy="428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2627313" y="4508500"/>
            <a:ext cx="40782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(Капризная королевна </a:t>
            </a:r>
          </a:p>
          <a:p>
            <a:pPr>
              <a:defRPr/>
            </a:pPr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 сказки «Король </a:t>
            </a:r>
            <a:r>
              <a:rPr lang="ru-RU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Дроздобород</a:t>
            </a:r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».)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1692275" y="981075"/>
            <a:ext cx="43211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br>
              <a:rPr lang="ru-RU" sz="2400" b="1" dirty="0">
                <a:solidFill>
                  <a:srgbClr val="DB4C1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Героиня  какой сказки братьев Гримм отвергла всех женихов, насмехаясь над ними и давая им обидные прозвища?</a:t>
            </a:r>
            <a:b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1331913" y="692150"/>
            <a:ext cx="5040312" cy="13144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000" i="1" dirty="0"/>
              <a:t>  </a:t>
            </a:r>
            <a:br>
              <a:rPr lang="ru-RU" sz="2000" i="1" dirty="0"/>
            </a:br>
            <a:r>
              <a:rPr lang="ru-RU" sz="2000" i="1" dirty="0"/>
              <a:t>   </a:t>
            </a:r>
            <a:r>
              <a:rPr lang="ru-RU" sz="2000" i="1" dirty="0">
                <a:solidFill>
                  <a:srgbClr val="9900CC"/>
                </a:solidFill>
              </a:rPr>
              <a:t>В какой сказке трое персонажей, убежав от старушки, пошли путешествовать. Они пытались перебраться через ручей, но у них ничего не получилось.</a:t>
            </a:r>
            <a:endParaRPr lang="ru-RU" sz="2000" dirty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211638" y="2708920"/>
            <a:ext cx="4402137" cy="2737793"/>
          </a:xfrm>
        </p:spPr>
        <p:txBody>
          <a:bodyPr/>
          <a:lstStyle/>
          <a:p>
            <a:pPr eaLnBrk="1" hangingPunct="1">
              <a:buNone/>
            </a:pPr>
            <a:r>
              <a:rPr lang="ru-RU" sz="2000" dirty="0">
                <a:solidFill>
                  <a:srgbClr val="9900CC"/>
                </a:solidFill>
              </a:rPr>
              <a:t>   </a:t>
            </a:r>
          </a:p>
          <a:p>
            <a:pPr eaLnBrk="1" hangingPunct="1">
              <a:buFontTx/>
              <a:buNone/>
            </a:pPr>
            <a:r>
              <a:rPr lang="ru-RU" sz="2000" dirty="0">
                <a:solidFill>
                  <a:srgbClr val="9900CC"/>
                </a:solidFill>
              </a:rPr>
              <a:t>       </a:t>
            </a:r>
            <a:r>
              <a:rPr lang="ru-RU" sz="2400" dirty="0">
                <a:solidFill>
                  <a:srgbClr val="9900CC"/>
                </a:solidFill>
              </a:rPr>
              <a:t>Героини какой сказки были ужасно некрасивыми: у одной имелась большая нога, у другой – большая губа, а у третьей – очень большой палец на руке. </a:t>
            </a:r>
            <a:endParaRPr lang="ru-RU" sz="2400" dirty="0"/>
          </a:p>
        </p:txBody>
      </p:sp>
      <p:pic>
        <p:nvPicPr>
          <p:cNvPr id="55302" name="Picture 6" descr="рп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981075"/>
            <a:ext cx="1727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1692275" y="2133600"/>
            <a:ext cx="3671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(Боб, Соломинка и Уголёк из одноимённой сказки.)</a:t>
            </a: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3779838" y="6165304"/>
            <a:ext cx="47545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 dirty="0">
                <a:effectLst/>
              </a:rPr>
              <a:t>(Три пряхи из одноименной сказки.)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 build="p"/>
      <p:bldP spid="55303" grpId="0"/>
      <p:bldP spid="5530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1835150" y="476250"/>
            <a:ext cx="4176713" cy="331278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ru-RU" sz="2400" i="1" dirty="0"/>
            </a:br>
            <a:br>
              <a:rPr lang="ru-RU" sz="2400" i="1" dirty="0"/>
            </a:br>
            <a:r>
              <a:rPr lang="ru-RU" sz="2400" i="1" dirty="0">
                <a:solidFill>
                  <a:srgbClr val="9900CC"/>
                </a:solidFill>
              </a:rPr>
              <a:t>Какие четверо друзей не побоялись дважды сразиться с разбойниками и даже выгнали их из леса, хотя сами были вовсе не воинственными, а занимались очень мирными делами?</a:t>
            </a:r>
            <a:r>
              <a:rPr lang="ru-RU" sz="2400" i="1" dirty="0"/>
              <a:t> </a:t>
            </a:r>
          </a:p>
        </p:txBody>
      </p:sp>
      <p:pic>
        <p:nvPicPr>
          <p:cNvPr id="58375" name="Picture 7" descr="i?id=21501857&amp;tov=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124744"/>
            <a:ext cx="3059832" cy="393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2843808" y="5734050"/>
            <a:ext cx="58326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Осёл</a:t>
            </a:r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кот, пёс и петух из сказки «</a:t>
            </a:r>
            <a:r>
              <a:rPr lang="ru-RU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Бременские</a:t>
            </a:r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музыканты».)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>
          <a:xfrm>
            <a:off x="1979613" y="260649"/>
            <a:ext cx="4679950" cy="208823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ru-RU" sz="2400" dirty="0">
                <a:solidFill>
                  <a:srgbClr val="DB4C1F"/>
                </a:solidFill>
              </a:rPr>
            </a:br>
            <a:r>
              <a:rPr lang="ru-RU" sz="2400" i="1" dirty="0">
                <a:solidFill>
                  <a:srgbClr val="9900CC"/>
                </a:solidFill>
              </a:rPr>
              <a:t>Персонажи какой сказки, имея одно оружие на всех, тем не менее испугались шмеля, стукнулись лбом о грабли и приняли зайца за невиданное чудовище? </a:t>
            </a:r>
            <a:endParaRPr lang="ru-RU" sz="2400" dirty="0"/>
          </a:p>
        </p:txBody>
      </p:sp>
      <p:pic>
        <p:nvPicPr>
          <p:cNvPr id="89093" name="Picture 5" descr="http://im8-tub.mail.ru/i?id=21654193&amp;tov=8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508104" y="2396867"/>
            <a:ext cx="3635896" cy="412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1691680" y="5733256"/>
            <a:ext cx="43900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(Семь храбрецов </a:t>
            </a:r>
            <a:b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 одноимённой сказки.)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0200" y="5715000"/>
            <a:ext cx="3200400" cy="1066800"/>
          </a:xfrm>
        </p:spPr>
        <p:txBody>
          <a:bodyPr>
            <a:normAutofit/>
          </a:bodyPr>
          <a:lstStyle/>
          <a:p>
            <a:r>
              <a:rPr lang="ru-RU" sz="2000" b="1" i="1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34000" y="1219201"/>
            <a:ext cx="3657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Братья Гримм — немецкие лингвисты и исследователи немецкой народной культуры. Собирали фольклор и опубликовали несколько сборников немецких народных сказок под названием «Детские и семейные сказки».</a:t>
            </a:r>
          </a:p>
        </p:txBody>
      </p:sp>
      <p:pic>
        <p:nvPicPr>
          <p:cNvPr id="5" name="Picture 2" descr="Картинка 1 из 11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148064" cy="647139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4313" y="857250"/>
            <a:ext cx="87153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entury Gothic" pitchFamily="34" charset="0"/>
              </a:rPr>
              <a:t>Много лет тому назад жил на свете мельник.</a:t>
            </a:r>
          </a:p>
          <a:p>
            <a:r>
              <a:rPr lang="ru-RU" sz="2000" b="1">
                <a:latin typeface="Century Gothic" pitchFamily="34" charset="0"/>
              </a:rPr>
              <a:t>И был у мельника осёл - хороший осёл, умный и сильный. Долго работал осёл на мельнице, таскал на спине кули с мукой и вот наконец состарился.</a:t>
            </a:r>
          </a:p>
          <a:p>
            <a:r>
              <a:rPr lang="ru-RU" sz="2000" b="1">
                <a:latin typeface="Century Gothic" pitchFamily="34" charset="0"/>
              </a:rPr>
              <a:t>Видит хозяин: ослабел осёл, не годится больше для работы, - и выгнал его из дому.</a:t>
            </a:r>
          </a:p>
          <a:p>
            <a:r>
              <a:rPr lang="ru-RU" sz="2000" b="1">
                <a:latin typeface="Century Gothic" pitchFamily="34" charset="0"/>
              </a:rPr>
              <a:t>Испугался осёл: “Куда я пойду, куда денусь! Стар я стал и слаб”.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214290"/>
            <a:ext cx="400943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Назови сказку</a:t>
            </a:r>
          </a:p>
        </p:txBody>
      </p:sp>
      <p:pic>
        <p:nvPicPr>
          <p:cNvPr id="30722" name="Picture 2" descr="Картинка 15 из 269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40100"/>
            <a:ext cx="4405313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3643314"/>
            <a:ext cx="4001416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«</a:t>
            </a:r>
            <a:r>
              <a:rPr lang="ru-RU" sz="4400" b="1" dirty="0" err="1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Бременские</a:t>
            </a:r>
            <a:endParaRPr lang="ru-RU" sz="4400" b="1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музыканты»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14290"/>
            <a:ext cx="400943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Назови сказку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4313" y="857250"/>
            <a:ext cx="864393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entury Gothic" pitchFamily="34" charset="0"/>
              </a:rPr>
              <a:t>Бедняк-крестьянин сидел однажды вечерком у очага и подгребал уголья, а жена его рядом с ним сидела и пряла. И сказал он жене: "Как это жалко, что у нас детей нет! У нас в доме такая тишина, а в других-то домах и шумно, и весело". - "Да, - отвечала со вздохом жена, - хоть бы один был у нас ребеночек, хоть бы самый малюсенький, вот с мизинчик - я была бы уже довольна; мы бы его как любили-то!</a:t>
            </a:r>
          </a:p>
        </p:txBody>
      </p:sp>
      <p:pic>
        <p:nvPicPr>
          <p:cNvPr id="31746" name="Picture 2" descr="Картинка 1 из 13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3197225"/>
            <a:ext cx="4595812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3643314"/>
            <a:ext cx="3709670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«Мальчик-с-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пальчик»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4313" y="857250"/>
            <a:ext cx="87153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entury Gothic" pitchFamily="34" charset="0"/>
              </a:rPr>
              <a:t>В этой хижинке все было маленькое, но такое чистенькое и красивенькое, что и сказать нельзя. Посреди хижины стоял столик с семью маленькими тарелочками, и на каждой тарелочке по ложечке, а затем семь ножичков и вилочек, и при каждом приборе по чарочке. Около стола стояли рядком семь кроваток, прикрытых белоснежным постельным бельем.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214290"/>
            <a:ext cx="400943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Назови сказку</a:t>
            </a:r>
          </a:p>
        </p:txBody>
      </p:sp>
      <p:pic>
        <p:nvPicPr>
          <p:cNvPr id="32770" name="Picture 2" descr="Картинка 31 из 159796"/>
          <p:cNvPicPr>
            <a:picLocks noChangeAspect="1" noChangeArrowheads="1"/>
          </p:cNvPicPr>
          <p:nvPr/>
        </p:nvPicPr>
        <p:blipFill>
          <a:blip r:embed="rId2" cstate="print"/>
          <a:srcRect r="52731"/>
          <a:stretch>
            <a:fillRect/>
          </a:stretch>
        </p:blipFill>
        <p:spPr bwMode="auto">
          <a:xfrm>
            <a:off x="4143375" y="3000375"/>
            <a:ext cx="4786313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643314"/>
            <a:ext cx="3983783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«Белоснежка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и семь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гномов»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14290"/>
            <a:ext cx="400943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Назови сказку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4313" y="785813"/>
            <a:ext cx="8643937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entury Gothic" pitchFamily="34" charset="0"/>
              </a:rPr>
              <a:t>Однажды пришлось ей в лес собираться за кормом, и вот она созвала всех своих козляток и сказала: "Милые детки, надо мне в лесу побывать, так вы без меня берегитесь волка! Ведь он, если сюда попадет, съест вас всех и со шкурой, и с шерстью. Этот злодей часто прикидывается, будто он и не волк, но вы его сейчас узнаете по грубому голосу и по его черным лапам".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429132"/>
            <a:ext cx="3094116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«Волк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и семеро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козлят»</a:t>
            </a:r>
          </a:p>
        </p:txBody>
      </p:sp>
      <p:pic>
        <p:nvPicPr>
          <p:cNvPr id="33794" name="Picture 2" descr="Картинка 3 из 8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3571875"/>
            <a:ext cx="50228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ханау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4000496" cy="2999346"/>
          </a:xfrm>
          <a:prstGeom prst="rect">
            <a:avLst/>
          </a:prstGeom>
          <a:noFill/>
        </p:spPr>
      </p:pic>
      <p:pic>
        <p:nvPicPr>
          <p:cNvPr id="5128" name="Picture 8" descr="ханау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286"/>
            <a:ext cx="4000496" cy="3000714"/>
          </a:xfrm>
          <a:prstGeom prst="rect">
            <a:avLst/>
          </a:prstGeom>
          <a:noFill/>
        </p:spPr>
      </p:pic>
      <p:pic>
        <p:nvPicPr>
          <p:cNvPr id="5129" name="Picture 9" descr="ханау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000108"/>
            <a:ext cx="4000496" cy="3000372"/>
          </a:xfrm>
          <a:prstGeom prst="rect">
            <a:avLst/>
          </a:prstGeom>
          <a:noFill/>
        </p:spPr>
      </p:pic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1476375" y="188913"/>
            <a:ext cx="6264275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Германия. Город Ханау</a:t>
            </a:r>
          </a:p>
        </p:txBody>
      </p:sp>
      <p:pic>
        <p:nvPicPr>
          <p:cNvPr id="5127" name="Picture 7" descr="ханау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7740" y="3786166"/>
            <a:ext cx="409626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anau-house-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6098" y="1731289"/>
            <a:ext cx="6212246" cy="5126712"/>
          </a:xfrm>
          <a:prstGeom prst="rect">
            <a:avLst/>
          </a:prstGeom>
          <a:noFill/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071538" y="1428736"/>
            <a:ext cx="7056437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188640"/>
            <a:ext cx="66437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Дом в </a:t>
            </a:r>
            <a:r>
              <a:rPr lang="ru-RU" sz="44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Ханау</a:t>
            </a: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</a:p>
          <a:p>
            <a:pPr algn="ctr"/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где родились братья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а 49 из 11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0438" y="214290"/>
            <a:ext cx="310356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42875" y="285750"/>
            <a:ext cx="5857875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cs typeface="Arial" charset="0"/>
              </a:rPr>
              <a:t>	</a:t>
            </a:r>
            <a:r>
              <a:rPr lang="ru-RU" sz="2400" dirty="0">
                <a:cs typeface="Arial" charset="0"/>
              </a:rPr>
              <a:t>Давным-давно в Германии, в маленьком городке </a:t>
            </a:r>
            <a:r>
              <a:rPr lang="ru-RU" sz="2400" dirty="0" err="1">
                <a:cs typeface="Arial" charset="0"/>
              </a:rPr>
              <a:t>Ханау</a:t>
            </a:r>
            <a:r>
              <a:rPr lang="ru-RU" sz="2400" dirty="0">
                <a:cs typeface="Arial" charset="0"/>
              </a:rPr>
              <a:t> в одной большой семье  жили братья. </a:t>
            </a:r>
            <a:r>
              <a:rPr lang="ru-RU" sz="2400" b="1" dirty="0">
                <a:cs typeface="Arial" charset="0"/>
              </a:rPr>
              <a:t> </a:t>
            </a:r>
            <a:r>
              <a:rPr lang="ru-RU" sz="2400" dirty="0">
                <a:cs typeface="Arial" charset="0"/>
              </a:rPr>
              <a:t>Братьев было пять, да ещё маленькая сестрица.</a:t>
            </a:r>
            <a:endParaRPr lang="ru-RU" sz="2400" dirty="0"/>
          </a:p>
          <a:p>
            <a:pPr eaLnBrk="0" hangingPunct="0"/>
            <a:r>
              <a:rPr lang="ru-RU" sz="2400" dirty="0">
                <a:cs typeface="Arial" charset="0"/>
              </a:rPr>
              <a:t>Отец их служил судьёй, а добрая матушка вела хозяйство.</a:t>
            </a:r>
            <a:br>
              <a:rPr lang="ru-RU" sz="2400" dirty="0">
                <a:cs typeface="Arial" charset="0"/>
              </a:rPr>
            </a:br>
            <a:r>
              <a:rPr lang="ru-RU" sz="2400" dirty="0">
                <a:cs typeface="Arial" charset="0"/>
              </a:rPr>
              <a:t>	Самыми старшими и более смышлёными были два брата </a:t>
            </a:r>
            <a:r>
              <a:rPr lang="ru-RU" sz="2400" dirty="0" err="1">
                <a:cs typeface="Arial" charset="0"/>
              </a:rPr>
              <a:t>Якоб</a:t>
            </a:r>
            <a:r>
              <a:rPr lang="ru-RU" sz="2400" dirty="0">
                <a:cs typeface="Arial" charset="0"/>
              </a:rPr>
              <a:t> и Вильгельм. </a:t>
            </a:r>
            <a:r>
              <a:rPr lang="ru-RU" sz="2400" dirty="0" err="1">
                <a:cs typeface="Arial" charset="0"/>
              </a:rPr>
              <a:t>Якоб</a:t>
            </a:r>
            <a:r>
              <a:rPr lang="ru-RU" sz="2400" dirty="0">
                <a:cs typeface="Arial" charset="0"/>
              </a:rPr>
              <a:t> всего на 13 месяцев был старше Вильгельма. </a:t>
            </a:r>
            <a:br>
              <a:rPr lang="ru-RU" sz="2400" dirty="0">
                <a:cs typeface="Arial" charset="0"/>
              </a:rPr>
            </a:br>
            <a:r>
              <a:rPr lang="ru-RU" sz="2400" dirty="0">
                <a:cs typeface="Arial" charset="0"/>
              </a:rPr>
              <a:t>	</a:t>
            </a:r>
            <a:br>
              <a:rPr lang="ru-RU" sz="2400" dirty="0">
                <a:cs typeface="Arial" charset="0"/>
              </a:rPr>
            </a:br>
            <a:r>
              <a:rPr lang="ru-RU" sz="2400" dirty="0">
                <a:cs typeface="Arial" charset="0"/>
              </a:rPr>
              <a:t>Когда старшему </a:t>
            </a:r>
            <a:r>
              <a:rPr lang="ru-RU" sz="2400" dirty="0" err="1">
                <a:cs typeface="Arial" charset="0"/>
              </a:rPr>
              <a:t>Якобу</a:t>
            </a:r>
            <a:r>
              <a:rPr lang="ru-RU" sz="2400" dirty="0">
                <a:cs typeface="Arial" charset="0"/>
              </a:rPr>
              <a:t> исполнилось 11 лет, дети семейства Гримм осиротели. Умер отец, а несчастная матушка не знала, как дальше одной воспитывать шестерых детей.</a:t>
            </a:r>
            <a:br>
              <a:rPr lang="ru-RU" sz="2400" dirty="0">
                <a:cs typeface="Arial" charset="0"/>
              </a:rPr>
            </a:br>
            <a:endParaRPr lang="ru-RU" sz="2400" dirty="0"/>
          </a:p>
        </p:txBody>
      </p:sp>
    </p:spTree>
  </p:cSld>
  <p:clrMapOvr>
    <a:masterClrMapping/>
  </p:clrMapOvr>
  <p:transition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85725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cs typeface="Arial" charset="0"/>
              </a:rPr>
              <a:t>Якоба и Вильгельма на попечение взяла тётушка, но почти сразу отдала учиться в лицей. В лицее были очень хорошие учителя. Каждый день у братьев было по 10-11 уроков - тяжело, но они старались получить как можно больше знаний.</a:t>
            </a:r>
            <a:br>
              <a:rPr lang="ru-RU" sz="2400" b="1">
                <a:cs typeface="Arial" charset="0"/>
              </a:rPr>
            </a:br>
            <a:r>
              <a:rPr lang="ru-RU" sz="2400" b="1">
                <a:cs typeface="Arial" charset="0"/>
              </a:rPr>
              <a:t>Окончив лицей, братья поступили в университет, чтобы стать юристами. Ведь когда-то юристом был их отец.</a:t>
            </a:r>
            <a:endParaRPr lang="ru-RU" sz="2400" b="1"/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285750" y="3214688"/>
            <a:ext cx="8501063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  <a:latin typeface="Century Gothic" pitchFamily="34" charset="0"/>
              </a:rPr>
              <a:t>(Юрист – профессия человека, который очень хорошо знает все законы, строго следит, что бы эти законы исполнялись.)</a:t>
            </a:r>
          </a:p>
          <a:p>
            <a:r>
              <a:rPr lang="ru-RU" sz="2400" b="1" dirty="0">
                <a:cs typeface="Arial" charset="0"/>
              </a:rPr>
              <a:t>Закончив</a:t>
            </a:r>
            <a:r>
              <a:rPr lang="ru-RU" sz="2400" b="1" dirty="0">
                <a:latin typeface="Century Gothic" pitchFamily="34" charset="0"/>
              </a:rPr>
              <a:t> университет, </a:t>
            </a:r>
            <a:r>
              <a:rPr lang="ru-RU" sz="2400" b="1" dirty="0" err="1">
                <a:latin typeface="Century Gothic" pitchFamily="34" charset="0"/>
              </a:rPr>
              <a:t>Якоб</a:t>
            </a:r>
            <a:r>
              <a:rPr lang="ru-RU" sz="2400" b="1" dirty="0">
                <a:latin typeface="Century Gothic" pitchFamily="34" charset="0"/>
              </a:rPr>
              <a:t> стал учёным человеком и начал работать.  </a:t>
            </a:r>
            <a:br>
              <a:rPr lang="ru-RU" sz="2400" b="1" dirty="0">
                <a:latin typeface="Century Gothic" pitchFamily="34" charset="0"/>
              </a:rPr>
            </a:br>
            <a:r>
              <a:rPr lang="ru-RU" sz="2400" b="1" dirty="0">
                <a:latin typeface="Century Gothic" pitchFamily="34" charset="0"/>
              </a:rPr>
              <a:t>Но постепенно он стал понимать, что это дело ему не нравится. А нравится другое - занятие литературой, читать книги, писать статьи. Чтобы быть поближе к книгам, </a:t>
            </a:r>
            <a:r>
              <a:rPr lang="ru-RU" sz="2400" b="1" dirty="0" err="1">
                <a:latin typeface="Century Gothic" pitchFamily="34" charset="0"/>
              </a:rPr>
              <a:t>Якоб</a:t>
            </a:r>
            <a:r>
              <a:rPr lang="ru-RU" sz="2400" b="1" dirty="0">
                <a:latin typeface="Century Gothic" pitchFamily="34" charset="0"/>
              </a:rPr>
              <a:t> устроился на другую работу.</a:t>
            </a: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0" y="3714752"/>
            <a:ext cx="88582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cs typeface="Arial" charset="0"/>
              </a:rPr>
              <a:t>Он стал работать библиотекарем.</a:t>
            </a:r>
            <a:br>
              <a:rPr lang="ru-RU" sz="2400" dirty="0">
                <a:cs typeface="Arial" charset="0"/>
              </a:rPr>
            </a:br>
            <a:r>
              <a:rPr lang="ru-RU" sz="2400" dirty="0">
                <a:cs typeface="Arial" charset="0"/>
              </a:rPr>
              <a:t>Более того, он привлёк к своему любимому делу брата Вильгельма, который тоже закончил университет. Но Вильгельм очень часто болел и нуждался в заботе.   </a:t>
            </a:r>
            <a:br>
              <a:rPr lang="ru-RU" sz="2400" dirty="0">
                <a:cs typeface="Arial" charset="0"/>
              </a:rPr>
            </a:br>
            <a:r>
              <a:rPr lang="ru-RU" sz="2400" dirty="0">
                <a:cs typeface="Arial" charset="0"/>
              </a:rPr>
              <a:t>Их называли «старик и малыш». Ведь старший был рассудительным, серьёзным, ответственным человеком, а младший мягким, спокойным, романтичным. </a:t>
            </a:r>
            <a:br>
              <a:rPr lang="ru-RU" sz="2400" dirty="0">
                <a:cs typeface="Arial" charset="0"/>
              </a:rPr>
            </a:br>
            <a:r>
              <a:rPr lang="ru-RU" sz="2400" dirty="0">
                <a:cs typeface="Arial" charset="0"/>
              </a:rPr>
              <a:t>Братья Гримм жили вместе и стали вместе работать. </a:t>
            </a:r>
          </a:p>
        </p:txBody>
      </p:sp>
      <p:pic>
        <p:nvPicPr>
          <p:cNvPr id="4" name="Picture 7" descr="http://rpumm.ru/wp-content/uploads/2011/12/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0"/>
            <a:ext cx="5214942" cy="3796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71537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cs typeface="Arial" charset="0"/>
              </a:rPr>
              <a:t>Однажды им пришла в голову идея: «А не заняться ли нам собиранием народных сказок?» И поехали братья по всем уголкам своей страны Германии, разыскивая и записывая немецкие сказки. </a:t>
            </a:r>
            <a:br>
              <a:rPr lang="ru-RU" sz="2000" b="1" dirty="0">
                <a:cs typeface="Arial" charset="0"/>
              </a:rPr>
            </a:br>
            <a:r>
              <a:rPr lang="ru-RU" sz="2000" b="1" dirty="0">
                <a:cs typeface="Arial" charset="0"/>
              </a:rPr>
              <a:t>Много сказок собрали и записали братья Гримм. Но что с ними делать? Сказка спит, если её не читают. Проснётся и зазвучит она только тогда, когда её начнут читать люди. Чем больше людей прочитают сказку, тем дольше она будет жить.</a:t>
            </a:r>
            <a:br>
              <a:rPr lang="ru-RU" sz="2000" b="1" dirty="0">
                <a:cs typeface="Arial" charset="0"/>
              </a:rPr>
            </a:br>
            <a:r>
              <a:rPr lang="ru-RU" sz="2000" b="1" dirty="0">
                <a:cs typeface="Arial" charset="0"/>
              </a:rPr>
              <a:t>Все собранные сказки братья Гримм поместили в сборник «Детские и семейные сказки». </a:t>
            </a:r>
          </a:p>
        </p:txBody>
      </p:sp>
      <p:pic>
        <p:nvPicPr>
          <p:cNvPr id="13315" name="Picture 2" descr="http://im5-tub-ru.yandex.net/i?id=296616141-39-72"/>
          <p:cNvPicPr>
            <a:picLocks noChangeAspect="1" noChangeArrowheads="1"/>
          </p:cNvPicPr>
          <p:nvPr/>
        </p:nvPicPr>
        <p:blipFill>
          <a:blip r:embed="rId2" cstate="print"/>
          <a:srcRect l="12903"/>
          <a:stretch>
            <a:fillRect/>
          </a:stretch>
        </p:blipFill>
        <p:spPr bwMode="auto">
          <a:xfrm>
            <a:off x="500034" y="3357562"/>
            <a:ext cx="3386674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i_grimm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021219"/>
            <a:ext cx="3357554" cy="383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148</TotalTime>
  <Words>1438</Words>
  <Application>Microsoft Office PowerPoint</Application>
  <PresentationFormat>Экран (4:3)</PresentationFormat>
  <Paragraphs>151</Paragraphs>
  <Slides>33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Calibri</vt:lpstr>
      <vt:lpstr>Century Gothic</vt:lpstr>
      <vt:lpstr>Impact</vt:lpstr>
      <vt:lpstr>Times New Roman</vt:lpstr>
      <vt:lpstr>Verdana</vt:lpstr>
      <vt:lpstr>Wingdings 2</vt:lpstr>
      <vt:lpstr>Яркая</vt:lpstr>
      <vt:lpstr>Великие немецкие сказочники</vt:lpstr>
      <vt:lpstr>    Якоб Гримм (1785-1863)  Вильгельм Гримм  (1786-1859)  </vt:lpstr>
      <vt:lpstr>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«Де́тские и семе́йные ска́зки»</vt:lpstr>
      <vt:lpstr> Мир знает братьев Гримм  как сказочников, но братья были и серьезными научными работниками, профессорами,   стали основателями немецкой филологии, первыми в Германии создали «Немецкую грамматику» и словарь немецкого языка, занимались политической и общественной деятельностью.    Сказки братьев Гримм  были переведены на многие языки мира, в том числе и на русский язык 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следам сказок.</vt:lpstr>
      <vt:lpstr>Презентация PowerPoint</vt:lpstr>
      <vt:lpstr>Знаете ли вы сказки?</vt:lpstr>
      <vt:lpstr>Презентация PowerPoint</vt:lpstr>
      <vt:lpstr>Назови героев сказки</vt:lpstr>
      <vt:lpstr>Презентация PowerPoint</vt:lpstr>
      <vt:lpstr>Презентация PowerPoint</vt:lpstr>
      <vt:lpstr>      В какой сказке трое персонажей, убежав от старушки, пошли путешествовать. Они пытались перебраться через ручей, но у них ничего не получилось.</vt:lpstr>
      <vt:lpstr>  Какие четверо друзей не побоялись дважды сразиться с разбойниками и даже выгнали их из леса, хотя сами были вовсе не воинственными, а занимались очень мирными делами? </vt:lpstr>
      <vt:lpstr> Персонажи какой сказки, имея одно оружие на всех, тем не менее испугались шмеля, стукнулись лбом о грабли и приняли зайца за невиданное чудовище?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нет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Братья   Гримм</dc:title>
  <dc:creator>Ира</dc:creator>
  <cp:lastModifiedBy>Илья Трушин</cp:lastModifiedBy>
  <cp:revision>29</cp:revision>
  <dcterms:created xsi:type="dcterms:W3CDTF">2012-06-25T03:56:51Z</dcterms:created>
  <dcterms:modified xsi:type="dcterms:W3CDTF">2022-10-10T14:44:31Z</dcterms:modified>
</cp:coreProperties>
</file>