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44016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как спасти детей?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128792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1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Дорогие </a:t>
            </a:r>
            <a:r>
              <a:rPr lang="ru-RU" sz="3100" dirty="0"/>
              <a:t>родители, если вы видите, что с вашим ребенком что-то не так, не доверяйтесь полностью на свою интуицию и интернет, обратитесь к специалистам: сходите к детскому психологу, расскажите свою ситуацию и подумайте вместе, что лучше предпринять.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" y="3949452"/>
            <a:ext cx="8861108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9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104456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Почти у всех детей лет с девяти просыпается философский «интерес к смерти».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семьях кажется неэтичным, неловким и даже не нужным говорить с ребенком о смерти, но именно в подростковом возрасте дети начинают интересоваться этой темой — это их естественное любопытство взрослеющего человека: Что это? Что будет потом?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2372"/>
            <a:ext cx="417646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7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988" y="260648"/>
            <a:ext cx="4222812" cy="5865515"/>
          </a:xfrm>
        </p:spPr>
        <p:txBody>
          <a:bodyPr>
            <a:normAutofit/>
          </a:bodyPr>
          <a:lstStyle/>
          <a:p>
            <a:r>
              <a:rPr lang="ru-RU" dirty="0"/>
              <a:t>И дети обращаются к друзьям и в интернет: создают сайты и группы в социальных сетях, где они обсуждают смерть, суицид, и, возможно, кто-то принимает свое последнее в жизни решение. </a:t>
            </a:r>
            <a:endParaRPr lang="ru-RU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2484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764704"/>
            <a:ext cx="4690864" cy="5361459"/>
          </a:xfrm>
        </p:spPr>
        <p:txBody>
          <a:bodyPr>
            <a:normAutofit fontScale="92500"/>
          </a:bodyPr>
          <a:lstStyle/>
          <a:p>
            <a:r>
              <a:rPr lang="ru-RU" dirty="0"/>
              <a:t>Здесь важно не оградить ребенка от этой темы, а научить правильно к ней относиться —  этому могут и должны подготовить ребенка родители, учителя. Ребенок должен иметь возможность поговорить о смерти со своими родными людьми.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168352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7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r>
              <a:rPr lang="ru-RU" dirty="0" smtClean="0"/>
              <a:t>Множество случаев с </a:t>
            </a:r>
            <a:r>
              <a:rPr lang="ru-RU" dirty="0"/>
              <a:t>8-10 лет, самый «опасный возраст» — </a:t>
            </a:r>
            <a:r>
              <a:rPr lang="ru-RU" dirty="0" smtClean="0"/>
              <a:t> 10-14 </a:t>
            </a:r>
            <a:r>
              <a:rPr lang="ru-RU" dirty="0"/>
              <a:t>лет. Это говорит о том, профилактику суицида подростков нужно начинать с самого детства.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27074"/>
            <a:ext cx="5951984" cy="372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Что </a:t>
            </a:r>
            <a:r>
              <a:rPr lang="ru-RU" sz="4000" b="1" dirty="0"/>
              <a:t>же приводит детей к мыслям о самоубийстве?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едостаток </a:t>
            </a:r>
            <a:r>
              <a:rPr lang="ru-RU" dirty="0"/>
              <a:t>внимания и </a:t>
            </a:r>
            <a:r>
              <a:rPr lang="ru-RU" dirty="0" smtClean="0"/>
              <a:t>любви; </a:t>
            </a:r>
          </a:p>
          <a:p>
            <a:pPr lvl="0"/>
            <a:r>
              <a:rPr lang="ru-RU" dirty="0"/>
              <a:t>неблагоприятное положение </a:t>
            </a:r>
            <a:r>
              <a:rPr lang="ru-RU" dirty="0" smtClean="0"/>
              <a:t>в </a:t>
            </a:r>
            <a:r>
              <a:rPr lang="ru-RU" dirty="0"/>
              <a:t>семье: </a:t>
            </a:r>
            <a:r>
              <a:rPr lang="ru-RU" dirty="0" smtClean="0"/>
              <a:t>отвержение, </a:t>
            </a:r>
            <a:r>
              <a:rPr lang="ru-RU" dirty="0"/>
              <a:t>жестокость, критичность к любым </a:t>
            </a:r>
            <a:r>
              <a:rPr lang="ru-RU" dirty="0" smtClean="0"/>
              <a:t>проявлениям;</a:t>
            </a:r>
            <a:endParaRPr lang="ru-RU" dirty="0"/>
          </a:p>
          <a:p>
            <a:pPr lvl="0"/>
            <a:r>
              <a:rPr lang="ru-RU" dirty="0"/>
              <a:t>отсутствие </a:t>
            </a:r>
            <a:r>
              <a:rPr lang="ru-RU" dirty="0" smtClean="0"/>
              <a:t>друзей</a:t>
            </a:r>
            <a:r>
              <a:rPr lang="ru-RU" dirty="0"/>
              <a:t>, отвержение в учебной группе;</a:t>
            </a:r>
          </a:p>
          <a:p>
            <a:pPr lvl="0"/>
            <a:r>
              <a:rPr lang="ru-RU" dirty="0"/>
              <a:t>серия неудач в учебе, общении, межличностных </a:t>
            </a:r>
            <a:r>
              <a:rPr lang="ru-RU" dirty="0" smtClean="0"/>
              <a:t>отношениях.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8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" y="188640"/>
            <a:ext cx="8229600" cy="4525963"/>
          </a:xfrm>
        </p:spPr>
        <p:txBody>
          <a:bodyPr/>
          <a:lstStyle/>
          <a:p>
            <a:r>
              <a:rPr lang="ru-RU" i="1" dirty="0"/>
              <a:t>Порой дети, привыкшие к компьютерным играм, в которых герой может "сохраниться" и появиться заново после уничтожения, не понимают, что в жизни — все по-другому, что возврата — нет.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6491536" cy="365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3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может помочь преодолеть суицидальные мысли у ребенка?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Любовь, забота, понимание и принятие родителей.</a:t>
            </a:r>
            <a:r>
              <a:rPr lang="ru-RU" dirty="0"/>
              <a:t> </a:t>
            </a:r>
            <a:endParaRPr lang="ru-RU" dirty="0" smtClean="0"/>
          </a:p>
          <a:p>
            <a:pPr lvl="0"/>
            <a:r>
              <a:rPr lang="ru-RU" b="1" dirty="0" smtClean="0"/>
              <a:t>Собственный </a:t>
            </a:r>
            <a:r>
              <a:rPr lang="ru-RU" b="1" dirty="0"/>
              <a:t>пример. </a:t>
            </a:r>
            <a:endParaRPr lang="ru-RU" b="1" dirty="0" smtClean="0"/>
          </a:p>
          <a:p>
            <a:pPr lvl="0"/>
            <a:r>
              <a:rPr lang="ru-RU" b="1" dirty="0" smtClean="0"/>
              <a:t>Литература</a:t>
            </a:r>
            <a:r>
              <a:rPr lang="ru-RU" b="1" dirty="0"/>
              <a:t>, кино.</a:t>
            </a:r>
            <a:r>
              <a:rPr lang="ru-RU" dirty="0"/>
              <a:t> </a:t>
            </a:r>
            <a:endParaRPr lang="ru-RU" dirty="0" smtClean="0"/>
          </a:p>
          <a:p>
            <a:pPr lvl="0"/>
            <a:r>
              <a:rPr lang="ru-RU" b="1" dirty="0" smtClean="0"/>
              <a:t>Добрые </a:t>
            </a:r>
            <a:r>
              <a:rPr lang="ru-RU" b="1" dirty="0"/>
              <a:t>дела. </a:t>
            </a:r>
            <a:endParaRPr lang="ru-RU" b="1" dirty="0" smtClean="0"/>
          </a:p>
          <a:p>
            <a:pPr lvl="0"/>
            <a:r>
              <a:rPr lang="ru-RU" b="1" dirty="0" smtClean="0"/>
              <a:t>Спорт</a:t>
            </a:r>
            <a:r>
              <a:rPr lang="ru-RU" b="1" dirty="0"/>
              <a:t>, музыка и другие увлечения. </a:t>
            </a:r>
            <a:endParaRPr lang="ru-RU" b="1" dirty="0" smtClean="0"/>
          </a:p>
          <a:p>
            <a:pPr lvl="0"/>
            <a:r>
              <a:rPr lang="ru-RU" dirty="0" smtClean="0"/>
              <a:t>И </a:t>
            </a:r>
            <a:r>
              <a:rPr lang="ru-RU" dirty="0"/>
              <a:t>нельзя не сказать о том, что в доме должна быть </a:t>
            </a:r>
            <a:r>
              <a:rPr lang="ru-RU" b="1" dirty="0"/>
              <a:t>благоприятная для проживания обстановка</a:t>
            </a:r>
            <a:r>
              <a:rPr lang="ru-RU" dirty="0"/>
              <a:t>: мир и лад в семье, своя комната или свой «угол» у ребенка, чистота и порядок. </a:t>
            </a:r>
          </a:p>
        </p:txBody>
      </p:sp>
    </p:spTree>
    <p:extLst>
      <p:ext uri="{BB962C8B-B14F-4D97-AF65-F5344CB8AC3E}">
        <p14:creationId xmlns:p14="http://schemas.microsoft.com/office/powerpoint/2010/main" val="10127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нужно отвечать ребенку?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812148"/>
              </p:ext>
            </p:extLst>
          </p:nvPr>
        </p:nvGraphicFramePr>
        <p:xfrm>
          <a:off x="2190750" y="1881981"/>
          <a:ext cx="4762500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500"/>
                <a:gridCol w="1587500"/>
                <a:gridCol w="15875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Фраза ребенка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"Правильный" ответ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НЕправильный ответ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Ненавижу учебу, класс…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Что происходит у нас, из-за чего ты себя так чувствуешь?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Когда я был в твоем возрасте… да ты просто лентяй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Все кажется таким безнадежным…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Иногда все мы чувствуем себя подавленными. Давай подумаем, какие у нас проблемы и какую из них надо решить в первую очередь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Подумай лучше о тех, кому еще хуже, чем тебе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Всем было бы лучше без меня!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Ты очень много значишь для нас, и меня беспокоит твое настроение. Скажи мне, что происходит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 говори глупостей, Давай поговорим о чем-нибудь другом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Вы не понимаете меня!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Расскажи мне, как ты себя чувствуешь. Я действительно хочу это знать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Я все прекрасно понимаю: это просто глупости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Я совершил ужасный поступок…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Давай сядем поговорим об этом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Что посеешь, то и пожнешь!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 если у меня не получится?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Если не получиться, мы подумаем как это сделать по-другому. Если не получится, я буду знать, что ты сделал все возможное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Если не получится – значит, ты недостаточно постарался!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25893"/>
              </p:ext>
            </p:extLst>
          </p:nvPr>
        </p:nvGraphicFramePr>
        <p:xfrm>
          <a:off x="0" y="857232"/>
          <a:ext cx="9036496" cy="5857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0385"/>
                <a:gridCol w="3000385"/>
                <a:gridCol w="3035726"/>
              </a:tblGrid>
              <a:tr h="23431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Фраза ребенка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"Правильный" ответ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НЕ правильный </a:t>
                      </a:r>
                      <a:r>
                        <a:rPr lang="ru-RU" sz="1600" dirty="0">
                          <a:effectLst/>
                        </a:rPr>
                        <a:t>ответ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9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Ненавижу учебу, класс…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происходит у нас, из-за чего ты себя так чувствуешь?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Когда я был в твоем возрасте… да ты просто лентяй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 кажется таким безнадежным…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Иногда все мы чувствуем себя подавленными. Давай подумаем, какие у нас проблемы и какую из них надо решить в первую очередь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Подумай лучше о тех, кому еще хуже, чем тебе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26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Всем было бы лучше без меня!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Ты очень много значишь для нас, и меня беспокоит твое настроение. Скажи мне, что происходит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говори глупостей, Давай поговорим о чем-нибудь другом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26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 не понимаете меня!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Расскажи мне, как ты себя чувствуешь. Я действительно хочу это знать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 все прекрасно понимаю: это просто глупости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3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Я совершил ужасный поступок…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Давай сядем поговорим об этом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посеешь, то и пожнешь!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58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 если у меня не получится?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Если не получиться, мы подумаем как это сделать по-другому. Если не получится, я буду знать, что ты сделал все возможное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Если не получится – значит, ты недостаточно постарался!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7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668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Что же приводит детей к мыслям о самоубийстве? </vt:lpstr>
      <vt:lpstr>Презентация PowerPoint</vt:lpstr>
      <vt:lpstr>Что может помочь преодолеть суицидальные мысли у ребенка? </vt:lpstr>
      <vt:lpstr>Как нужно отвечать ребенку? </vt:lpstr>
      <vt:lpstr>Дорогие родители, если вы видите, что с вашим ребенком что-то не так, не доверяйтесь полностью на свою интуицию и интернет, обратитесь к специалистам: сходите к детскому психологу, расскажите свою ситуацию и подумайте вместе, что лучше предпринять.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Учитель</cp:lastModifiedBy>
  <cp:revision>12</cp:revision>
  <dcterms:modified xsi:type="dcterms:W3CDTF">2018-12-04T14:09:40Z</dcterms:modified>
</cp:coreProperties>
</file>